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65" r:id="rId1"/>
  </p:sldMasterIdLst>
  <p:notesMasterIdLst>
    <p:notesMasterId r:id="rId247"/>
  </p:notesMasterIdLst>
  <p:handoutMasterIdLst>
    <p:handoutMasterId r:id="rId248"/>
  </p:handoutMasterIdLst>
  <p:sldIdLst>
    <p:sldId id="256" r:id="rId2"/>
    <p:sldId id="258" r:id="rId3"/>
    <p:sldId id="523" r:id="rId4"/>
    <p:sldId id="345" r:id="rId5"/>
    <p:sldId id="257" r:id="rId6"/>
    <p:sldId id="259" r:id="rId7"/>
    <p:sldId id="295" r:id="rId8"/>
    <p:sldId id="260" r:id="rId9"/>
    <p:sldId id="263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8" r:id="rId19"/>
    <p:sldId id="270" r:id="rId20"/>
    <p:sldId id="271" r:id="rId21"/>
    <p:sldId id="276" r:id="rId22"/>
    <p:sldId id="272" r:id="rId23"/>
    <p:sldId id="273" r:id="rId24"/>
    <p:sldId id="277" r:id="rId25"/>
    <p:sldId id="274" r:id="rId26"/>
    <p:sldId id="275" r:id="rId27"/>
    <p:sldId id="474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7" r:id="rId36"/>
    <p:sldId id="288" r:id="rId37"/>
    <p:sldId id="290" r:id="rId38"/>
    <p:sldId id="289" r:id="rId39"/>
    <p:sldId id="291" r:id="rId40"/>
    <p:sldId id="292" r:id="rId41"/>
    <p:sldId id="293" r:id="rId42"/>
    <p:sldId id="296" r:id="rId43"/>
    <p:sldId id="297" r:id="rId44"/>
    <p:sldId id="298" r:id="rId45"/>
    <p:sldId id="335" r:id="rId46"/>
    <p:sldId id="299" r:id="rId47"/>
    <p:sldId id="336" r:id="rId48"/>
    <p:sldId id="300" r:id="rId49"/>
    <p:sldId id="301" r:id="rId50"/>
    <p:sldId id="303" r:id="rId51"/>
    <p:sldId id="305" r:id="rId52"/>
    <p:sldId id="304" r:id="rId53"/>
    <p:sldId id="308" r:id="rId54"/>
    <p:sldId id="306" r:id="rId55"/>
    <p:sldId id="311" r:id="rId56"/>
    <p:sldId id="313" r:id="rId57"/>
    <p:sldId id="312" r:id="rId58"/>
    <p:sldId id="314" r:id="rId59"/>
    <p:sldId id="315" r:id="rId60"/>
    <p:sldId id="318" r:id="rId61"/>
    <p:sldId id="321" r:id="rId62"/>
    <p:sldId id="319" r:id="rId63"/>
    <p:sldId id="302" r:id="rId64"/>
    <p:sldId id="309" r:id="rId65"/>
    <p:sldId id="310" r:id="rId66"/>
    <p:sldId id="322" r:id="rId67"/>
    <p:sldId id="323" r:id="rId68"/>
    <p:sldId id="337" r:id="rId69"/>
    <p:sldId id="338" r:id="rId70"/>
    <p:sldId id="317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4" r:id="rId80"/>
    <p:sldId id="333" r:id="rId81"/>
    <p:sldId id="342" r:id="rId82"/>
    <p:sldId id="343" r:id="rId83"/>
    <p:sldId id="341" r:id="rId84"/>
    <p:sldId id="340" r:id="rId85"/>
    <p:sldId id="511" r:id="rId86"/>
    <p:sldId id="347" r:id="rId87"/>
    <p:sldId id="349" r:id="rId88"/>
    <p:sldId id="351" r:id="rId89"/>
    <p:sldId id="348" r:id="rId90"/>
    <p:sldId id="350" r:id="rId91"/>
    <p:sldId id="352" r:id="rId92"/>
    <p:sldId id="353" r:id="rId93"/>
    <p:sldId id="355" r:id="rId94"/>
    <p:sldId id="356" r:id="rId95"/>
    <p:sldId id="357" r:id="rId96"/>
    <p:sldId id="358" r:id="rId97"/>
    <p:sldId id="359" r:id="rId98"/>
    <p:sldId id="361" r:id="rId99"/>
    <p:sldId id="362" r:id="rId100"/>
    <p:sldId id="363" r:id="rId101"/>
    <p:sldId id="360" r:id="rId102"/>
    <p:sldId id="429" r:id="rId103"/>
    <p:sldId id="431" r:id="rId104"/>
    <p:sldId id="365" r:id="rId105"/>
    <p:sldId id="366" r:id="rId106"/>
    <p:sldId id="367" r:id="rId107"/>
    <p:sldId id="346" r:id="rId108"/>
    <p:sldId id="512" r:id="rId109"/>
    <p:sldId id="513" r:id="rId110"/>
    <p:sldId id="369" r:id="rId111"/>
    <p:sldId id="372" r:id="rId112"/>
    <p:sldId id="383" r:id="rId113"/>
    <p:sldId id="371" r:id="rId114"/>
    <p:sldId id="373" r:id="rId115"/>
    <p:sldId id="374" r:id="rId116"/>
    <p:sldId id="375" r:id="rId117"/>
    <p:sldId id="376" r:id="rId118"/>
    <p:sldId id="384" r:id="rId119"/>
    <p:sldId id="377" r:id="rId120"/>
    <p:sldId id="370" r:id="rId121"/>
    <p:sldId id="378" r:id="rId122"/>
    <p:sldId id="385" r:id="rId123"/>
    <p:sldId id="386" r:id="rId124"/>
    <p:sldId id="387" r:id="rId125"/>
    <p:sldId id="388" r:id="rId126"/>
    <p:sldId id="380" r:id="rId127"/>
    <p:sldId id="381" r:id="rId128"/>
    <p:sldId id="382" r:id="rId129"/>
    <p:sldId id="389" r:id="rId130"/>
    <p:sldId id="392" r:id="rId131"/>
    <p:sldId id="393" r:id="rId132"/>
    <p:sldId id="394" r:id="rId133"/>
    <p:sldId id="391" r:id="rId134"/>
    <p:sldId id="395" r:id="rId135"/>
    <p:sldId id="397" r:id="rId136"/>
    <p:sldId id="398" r:id="rId137"/>
    <p:sldId id="399" r:id="rId138"/>
    <p:sldId id="400" r:id="rId139"/>
    <p:sldId id="401" r:id="rId140"/>
    <p:sldId id="405" r:id="rId141"/>
    <p:sldId id="403" r:id="rId142"/>
    <p:sldId id="402" r:id="rId143"/>
    <p:sldId id="404" r:id="rId144"/>
    <p:sldId id="406" r:id="rId145"/>
    <p:sldId id="408" r:id="rId146"/>
    <p:sldId id="432" r:id="rId147"/>
    <p:sldId id="407" r:id="rId148"/>
    <p:sldId id="409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  <p:sldId id="418" r:id="rId158"/>
    <p:sldId id="419" r:id="rId159"/>
    <p:sldId id="420" r:id="rId160"/>
    <p:sldId id="423" r:id="rId161"/>
    <p:sldId id="426" r:id="rId162"/>
    <p:sldId id="425" r:id="rId163"/>
    <p:sldId id="433" r:id="rId164"/>
    <p:sldId id="422" r:id="rId165"/>
    <p:sldId id="427" r:id="rId166"/>
    <p:sldId id="421" r:id="rId167"/>
    <p:sldId id="428" r:id="rId168"/>
    <p:sldId id="434" r:id="rId169"/>
    <p:sldId id="435" r:id="rId170"/>
    <p:sldId id="436" r:id="rId171"/>
    <p:sldId id="437" r:id="rId172"/>
    <p:sldId id="439" r:id="rId173"/>
    <p:sldId id="440" r:id="rId174"/>
    <p:sldId id="441" r:id="rId175"/>
    <p:sldId id="443" r:id="rId176"/>
    <p:sldId id="444" r:id="rId177"/>
    <p:sldId id="445" r:id="rId178"/>
    <p:sldId id="446" r:id="rId179"/>
    <p:sldId id="447" r:id="rId180"/>
    <p:sldId id="449" r:id="rId181"/>
    <p:sldId id="451" r:id="rId182"/>
    <p:sldId id="452" r:id="rId183"/>
    <p:sldId id="450" r:id="rId184"/>
    <p:sldId id="454" r:id="rId185"/>
    <p:sldId id="455" r:id="rId186"/>
    <p:sldId id="457" r:id="rId187"/>
    <p:sldId id="458" r:id="rId188"/>
    <p:sldId id="456" r:id="rId189"/>
    <p:sldId id="459" r:id="rId190"/>
    <p:sldId id="460" r:id="rId191"/>
    <p:sldId id="461" r:id="rId192"/>
    <p:sldId id="462" r:id="rId193"/>
    <p:sldId id="463" r:id="rId194"/>
    <p:sldId id="464" r:id="rId195"/>
    <p:sldId id="465" r:id="rId196"/>
    <p:sldId id="466" r:id="rId197"/>
    <p:sldId id="467" r:id="rId198"/>
    <p:sldId id="468" r:id="rId199"/>
    <p:sldId id="470" r:id="rId200"/>
    <p:sldId id="471" r:id="rId201"/>
    <p:sldId id="472" r:id="rId202"/>
    <p:sldId id="473" r:id="rId203"/>
    <p:sldId id="475" r:id="rId204"/>
    <p:sldId id="477" r:id="rId205"/>
    <p:sldId id="480" r:id="rId206"/>
    <p:sldId id="479" r:id="rId207"/>
    <p:sldId id="481" r:id="rId208"/>
    <p:sldId id="482" r:id="rId209"/>
    <p:sldId id="483" r:id="rId210"/>
    <p:sldId id="484" r:id="rId211"/>
    <p:sldId id="485" r:id="rId212"/>
    <p:sldId id="487" r:id="rId213"/>
    <p:sldId id="488" r:id="rId214"/>
    <p:sldId id="486" r:id="rId215"/>
    <p:sldId id="489" r:id="rId216"/>
    <p:sldId id="490" r:id="rId217"/>
    <p:sldId id="491" r:id="rId218"/>
    <p:sldId id="492" r:id="rId219"/>
    <p:sldId id="493" r:id="rId220"/>
    <p:sldId id="494" r:id="rId221"/>
    <p:sldId id="496" r:id="rId222"/>
    <p:sldId id="497" r:id="rId223"/>
    <p:sldId id="498" r:id="rId224"/>
    <p:sldId id="499" r:id="rId225"/>
    <p:sldId id="501" r:id="rId226"/>
    <p:sldId id="500" r:id="rId227"/>
    <p:sldId id="502" r:id="rId228"/>
    <p:sldId id="524" r:id="rId229"/>
    <p:sldId id="503" r:id="rId230"/>
    <p:sldId id="504" r:id="rId231"/>
    <p:sldId id="505" r:id="rId232"/>
    <p:sldId id="506" r:id="rId233"/>
    <p:sldId id="507" r:id="rId234"/>
    <p:sldId id="508" r:id="rId235"/>
    <p:sldId id="509" r:id="rId236"/>
    <p:sldId id="510" r:id="rId237"/>
    <p:sldId id="514" r:id="rId238"/>
    <p:sldId id="515" r:id="rId239"/>
    <p:sldId id="516" r:id="rId240"/>
    <p:sldId id="517" r:id="rId241"/>
    <p:sldId id="518" r:id="rId242"/>
    <p:sldId id="519" r:id="rId243"/>
    <p:sldId id="520" r:id="rId244"/>
    <p:sldId id="521" r:id="rId245"/>
    <p:sldId id="522" r:id="rId2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9283EAAA-618B-CA45-847D-21F020E2D399}">
          <p14:sldIdLst>
            <p14:sldId id="256"/>
            <p14:sldId id="258"/>
            <p14:sldId id="523"/>
            <p14:sldId id="345"/>
            <p14:sldId id="257"/>
            <p14:sldId id="259"/>
            <p14:sldId id="295"/>
          </p14:sldIdLst>
        </p14:section>
        <p14:section name="INTRODUZIONE" id="{8129BE8E-DC8A-EB4E-81A8-035358686C1B}">
          <p14:sldIdLst>
            <p14:sldId id="260"/>
            <p14:sldId id="263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8"/>
            <p14:sldId id="270"/>
            <p14:sldId id="271"/>
            <p14:sldId id="276"/>
            <p14:sldId id="272"/>
            <p14:sldId id="273"/>
            <p14:sldId id="277"/>
            <p14:sldId id="274"/>
            <p14:sldId id="275"/>
            <p14:sldId id="474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90"/>
            <p14:sldId id="289"/>
            <p14:sldId id="291"/>
            <p14:sldId id="292"/>
            <p14:sldId id="293"/>
          </p14:sldIdLst>
        </p14:section>
        <p14:section name="JS BASICS - 1" id="{E183FD43-205B-9F43-8396-2CC300676338}">
          <p14:sldIdLst>
            <p14:sldId id="296"/>
            <p14:sldId id="297"/>
            <p14:sldId id="298"/>
            <p14:sldId id="335"/>
            <p14:sldId id="299"/>
            <p14:sldId id="336"/>
            <p14:sldId id="300"/>
            <p14:sldId id="301"/>
            <p14:sldId id="303"/>
            <p14:sldId id="305"/>
            <p14:sldId id="304"/>
            <p14:sldId id="308"/>
            <p14:sldId id="306"/>
            <p14:sldId id="311"/>
            <p14:sldId id="313"/>
            <p14:sldId id="312"/>
            <p14:sldId id="314"/>
            <p14:sldId id="315"/>
            <p14:sldId id="318"/>
            <p14:sldId id="321"/>
            <p14:sldId id="319"/>
            <p14:sldId id="302"/>
            <p14:sldId id="309"/>
            <p14:sldId id="310"/>
            <p14:sldId id="322"/>
            <p14:sldId id="323"/>
            <p14:sldId id="337"/>
            <p14:sldId id="338"/>
            <p14:sldId id="317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42"/>
            <p14:sldId id="343"/>
            <p14:sldId id="341"/>
            <p14:sldId id="340"/>
          </p14:sldIdLst>
        </p14:section>
        <p14:section name="JS BASICS - 2" id="{D238B16C-3E6F-5840-AB97-A8B0B8728712}">
          <p14:sldIdLst>
            <p14:sldId id="511"/>
            <p14:sldId id="347"/>
            <p14:sldId id="349"/>
            <p14:sldId id="351"/>
            <p14:sldId id="348"/>
            <p14:sldId id="350"/>
            <p14:sldId id="352"/>
            <p14:sldId id="353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0"/>
            <p14:sldId id="429"/>
            <p14:sldId id="431"/>
            <p14:sldId id="365"/>
            <p14:sldId id="366"/>
            <p14:sldId id="367"/>
            <p14:sldId id="346"/>
            <p14:sldId id="512"/>
            <p14:sldId id="513"/>
            <p14:sldId id="369"/>
            <p14:sldId id="372"/>
            <p14:sldId id="383"/>
            <p14:sldId id="371"/>
            <p14:sldId id="373"/>
            <p14:sldId id="374"/>
            <p14:sldId id="375"/>
            <p14:sldId id="376"/>
            <p14:sldId id="384"/>
            <p14:sldId id="377"/>
            <p14:sldId id="370"/>
            <p14:sldId id="378"/>
            <p14:sldId id="385"/>
            <p14:sldId id="386"/>
            <p14:sldId id="387"/>
            <p14:sldId id="388"/>
            <p14:sldId id="380"/>
            <p14:sldId id="381"/>
            <p14:sldId id="382"/>
            <p14:sldId id="389"/>
            <p14:sldId id="392"/>
            <p14:sldId id="393"/>
            <p14:sldId id="394"/>
            <p14:sldId id="391"/>
            <p14:sldId id="395"/>
            <p14:sldId id="397"/>
            <p14:sldId id="398"/>
            <p14:sldId id="399"/>
            <p14:sldId id="400"/>
            <p14:sldId id="401"/>
            <p14:sldId id="405"/>
            <p14:sldId id="403"/>
            <p14:sldId id="402"/>
            <p14:sldId id="404"/>
            <p14:sldId id="406"/>
            <p14:sldId id="408"/>
            <p14:sldId id="432"/>
            <p14:sldId id="407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3"/>
            <p14:sldId id="426"/>
            <p14:sldId id="425"/>
            <p14:sldId id="433"/>
            <p14:sldId id="422"/>
            <p14:sldId id="427"/>
            <p14:sldId id="421"/>
            <p14:sldId id="428"/>
          </p14:sldIdLst>
        </p14:section>
        <p14:section name="BROWSER" id="{2DEBD4D9-8C7F-934A-9D37-A7624DD20EE9}">
          <p14:sldIdLst>
            <p14:sldId id="434"/>
            <p14:sldId id="435"/>
            <p14:sldId id="436"/>
            <p14:sldId id="437"/>
            <p14:sldId id="439"/>
            <p14:sldId id="440"/>
            <p14:sldId id="441"/>
            <p14:sldId id="443"/>
            <p14:sldId id="444"/>
            <p14:sldId id="445"/>
            <p14:sldId id="446"/>
            <p14:sldId id="447"/>
            <p14:sldId id="449"/>
            <p14:sldId id="451"/>
            <p14:sldId id="452"/>
            <p14:sldId id="450"/>
            <p14:sldId id="454"/>
            <p14:sldId id="455"/>
            <p14:sldId id="457"/>
            <p14:sldId id="458"/>
            <p14:sldId id="456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5"/>
            <p14:sldId id="477"/>
            <p14:sldId id="480"/>
            <p14:sldId id="479"/>
            <p14:sldId id="481"/>
            <p14:sldId id="482"/>
            <p14:sldId id="483"/>
            <p14:sldId id="484"/>
            <p14:sldId id="485"/>
            <p14:sldId id="487"/>
            <p14:sldId id="488"/>
            <p14:sldId id="486"/>
            <p14:sldId id="489"/>
            <p14:sldId id="490"/>
            <p14:sldId id="491"/>
            <p14:sldId id="492"/>
            <p14:sldId id="493"/>
            <p14:sldId id="494"/>
            <p14:sldId id="496"/>
            <p14:sldId id="497"/>
            <p14:sldId id="498"/>
            <p14:sldId id="499"/>
            <p14:sldId id="501"/>
            <p14:sldId id="500"/>
            <p14:sldId id="502"/>
            <p14:sldId id="524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5"/>
    <p:restoredTop sz="93106"/>
  </p:normalViewPr>
  <p:slideViewPr>
    <p:cSldViewPr snapToGrid="0">
      <p:cViewPr>
        <p:scale>
          <a:sx n="100" d="100"/>
          <a:sy n="100" d="100"/>
        </p:scale>
        <p:origin x="84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65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EDB4B84-9B74-9321-B9F5-4141AA0345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E6F0954-5D3B-0A03-D84F-1738A91906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4E23-D888-8849-9A80-6E5E8D5C1A2A}" type="datetimeFigureOut">
              <a:rPr lang="it-IT" smtClean="0"/>
              <a:t>20/05/24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CDAFB3-F1EB-4CA6-058A-B74BF183F5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41C43-4159-B60B-1260-5F9AFD82E7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551D3-ACF4-2848-8CEA-D3EF16596F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36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65DB1-76AE-0B40-B36B-24AE43C74F98}" type="datetimeFigureOut">
              <a:rPr lang="it-IT" smtClean="0"/>
              <a:t>20/05/24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798B9-FC6E-0043-9E51-58B664035F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20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obj_mouseevent.asp" TargetMode="External"/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obj_mouseevent.asp" TargetMode="External"/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obj_mouseevent.asp" TargetMode="External"/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654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880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0253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In JavaScript, 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arrays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use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numbered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indexes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, 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objects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use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named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indexes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27798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In JavaScript, 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arrays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use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numbered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indexes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, 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objects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use </a:t>
            </a:r>
            <a:r>
              <a:rPr lang="it-IT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named</a:t>
            </a:r>
            <a:r>
              <a:rPr lang="it-IT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indexes</a:t>
            </a:r>
            <a:r>
              <a:rPr lang="it-I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2066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8950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32852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/array-</a:t>
            </a:r>
            <a:r>
              <a:rPr lang="it-IT" dirty="0" err="1"/>
              <a:t>methods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Global_Objects</a:t>
            </a:r>
            <a:r>
              <a:rPr lang="it-IT" dirty="0"/>
              <a:t>/Array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4007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986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34466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6937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73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5277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76530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0969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3480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4492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09054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63704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64743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56101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5411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71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02477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0521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3241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0074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0031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https://tc39.es/ecma262/</a:t>
            </a:r>
            <a:r>
              <a:rPr lang="it-IT" dirty="0" err="1"/>
              <a:t>multipage</a:t>
            </a:r>
            <a:r>
              <a:rPr lang="it-IT" dirty="0"/>
              <a:t>/</a:t>
            </a:r>
            <a:r>
              <a:rPr lang="it-IT" dirty="0" err="1"/>
              <a:t>numbers-and-dates.html#sec-date-time-string-format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735369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0591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29391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35232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6234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190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897517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26066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92546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238934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4448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7007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www.freecodecamp.org</a:t>
            </a:r>
            <a:r>
              <a:rPr lang="it-IT" dirty="0"/>
              <a:t>/news/</a:t>
            </a:r>
            <a:r>
              <a:rPr lang="it-IT" dirty="0" err="1"/>
              <a:t>memoization</a:t>
            </a:r>
            <a:r>
              <a:rPr lang="it-IT" dirty="0"/>
              <a:t>-in-</a:t>
            </a:r>
            <a:r>
              <a:rPr lang="it-IT" dirty="0" err="1"/>
              <a:t>javascript</a:t>
            </a:r>
            <a:r>
              <a:rPr lang="it-IT" dirty="0"/>
              <a:t>-and-</a:t>
            </a:r>
            <a:r>
              <a:rPr lang="it-IT" dirty="0" err="1"/>
              <a:t>react</a:t>
            </a:r>
            <a:r>
              <a:rPr lang="it-IT" dirty="0"/>
              <a:t>/#</a:t>
            </a:r>
            <a:r>
              <a:rPr lang="it-IT" dirty="0" err="1"/>
              <a:t>what-is-memoization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1173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129864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41071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1320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eslint</a:t>
            </a:r>
            <a:r>
              <a:rPr lang="it-IT" dirty="0"/>
              <a:t>-community/</a:t>
            </a:r>
            <a:r>
              <a:rPr lang="it-IT" dirty="0" err="1"/>
              <a:t>eslint</a:t>
            </a:r>
            <a:r>
              <a:rPr lang="it-IT" dirty="0"/>
              <a:t>-plugin-security/blob/</a:t>
            </a:r>
            <a:r>
              <a:rPr lang="it-IT" dirty="0" err="1"/>
              <a:t>main</a:t>
            </a:r>
            <a:r>
              <a:rPr lang="it-IT" dirty="0"/>
              <a:t>/</a:t>
            </a:r>
            <a:r>
              <a:rPr lang="it-IT" dirty="0" err="1"/>
              <a:t>docs</a:t>
            </a:r>
            <a:r>
              <a:rPr lang="it-IT" dirty="0"/>
              <a:t>/the-</a:t>
            </a:r>
            <a:r>
              <a:rPr lang="it-IT" dirty="0" err="1"/>
              <a:t>dangers</a:t>
            </a:r>
            <a:r>
              <a:rPr lang="it-IT" dirty="0"/>
              <a:t>-of-</a:t>
            </a:r>
            <a:r>
              <a:rPr lang="it-IT" dirty="0" err="1"/>
              <a:t>square</a:t>
            </a:r>
            <a:r>
              <a:rPr lang="it-IT" dirty="0"/>
              <a:t>-</a:t>
            </a:r>
            <a:r>
              <a:rPr lang="it-IT" dirty="0" err="1"/>
              <a:t>bracket-notation.md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41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90071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/browser-</a:t>
            </a:r>
            <a:r>
              <a:rPr lang="it-IT" dirty="0" err="1"/>
              <a:t>environment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87550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5762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/Web/API/</a:t>
            </a:r>
            <a:r>
              <a:rPr lang="it-IT" dirty="0" err="1"/>
              <a:t>Document_Object_Model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30155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html.spec.whatwg.org</a:t>
            </a:r>
            <a:r>
              <a:rPr lang="it-IT" dirty="0"/>
              <a:t>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561924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03981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68967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30868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38416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94619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1056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www.linkedin.com</a:t>
            </a:r>
            <a:r>
              <a:rPr lang="it-IT" dirty="0"/>
              <a:t>/</a:t>
            </a:r>
            <a:r>
              <a:rPr lang="it-IT" dirty="0" err="1"/>
              <a:t>pulse</a:t>
            </a:r>
            <a:r>
              <a:rPr lang="it-IT" dirty="0"/>
              <a:t>/async-vs-defer-attributes-javascript-most-crucial-web-elias-soykat-cxndc/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27589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22937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32706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21905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58820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00351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3252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51135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7665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59906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370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/hello-world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7422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877428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43526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51745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30886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17803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083530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02712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43900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43461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150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/hello-world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18094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520627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41070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56827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03948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616538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hlinkClick r:id="rId3"/>
              </a:rPr>
              <a:t>https://www.w3schools.com/jsref/obj_mouseevent.asp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27201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hlinkClick r:id="rId3"/>
              </a:rPr>
              <a:t>https://www.w3schools.com/jsref/obj_mouseevent.asp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4646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44312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307757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22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60239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95018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13567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hlinkClick r:id="rId3"/>
              </a:rPr>
              <a:t>https://www.w3schools.com/jsref/obj_mouseevent.asp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93177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4361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14834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79710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22484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99953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10538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037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/task/</a:t>
            </a:r>
            <a:r>
              <a:rPr lang="it-IT" dirty="0" err="1"/>
              <a:t>simple</a:t>
            </a:r>
            <a:r>
              <a:rPr lang="it-IT" dirty="0"/>
              <a:t>-page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1606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33776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893376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62488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7097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94510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120595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07752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10401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40162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78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03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199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/Web/API/console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88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075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/Web/API/console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905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/Web/API/console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125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179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742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en.wikipedia.org</a:t>
            </a:r>
            <a:r>
              <a:rPr lang="it-IT" dirty="0"/>
              <a:t>/wiki/Double-</a:t>
            </a:r>
            <a:r>
              <a:rPr lang="it-IT" dirty="0" err="1"/>
              <a:t>precision_floating</a:t>
            </a:r>
            <a:r>
              <a:rPr lang="it-IT" dirty="0"/>
              <a:t>-</a:t>
            </a:r>
            <a:r>
              <a:rPr lang="it-IT" dirty="0" err="1"/>
              <a:t>point_format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Global_Objects</a:t>
            </a:r>
            <a:r>
              <a:rPr lang="it-IT" dirty="0"/>
              <a:t>/</a:t>
            </a:r>
            <a:r>
              <a:rPr lang="it-IT" dirty="0" err="1"/>
              <a:t>BigInt#operators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976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Global_Objects</a:t>
            </a:r>
            <a:r>
              <a:rPr lang="it-IT" dirty="0"/>
              <a:t>/</a:t>
            </a:r>
            <a:r>
              <a:rPr lang="it-IT" dirty="0" err="1"/>
              <a:t>BigInt#operators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362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</a:t>
            </a:r>
            <a:r>
              <a:rPr lang="it-IT" dirty="0" err="1"/>
              <a:t>string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990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</a:t>
            </a:r>
            <a:r>
              <a:rPr lang="it-IT" dirty="0" err="1"/>
              <a:t>string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1311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</a:t>
            </a:r>
            <a:r>
              <a:rPr lang="it-IT" dirty="0" err="1"/>
              <a:t>string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3135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351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466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0707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000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702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Operators</a:t>
            </a:r>
            <a:r>
              <a:rPr lang="it-IT" dirty="0"/>
              <a:t>/</a:t>
            </a:r>
            <a:r>
              <a:rPr lang="it-IT" dirty="0" err="1"/>
              <a:t>instanceof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Operators</a:t>
            </a:r>
            <a:r>
              <a:rPr lang="it-IT" dirty="0"/>
              <a:t>/</a:t>
            </a:r>
            <a:r>
              <a:rPr lang="it-IT" dirty="0" err="1"/>
              <a:t>typeof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584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004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symbl.cc</a:t>
            </a:r>
            <a:r>
              <a:rPr lang="it-IT" dirty="0"/>
              <a:t>/en/</a:t>
            </a:r>
            <a:r>
              <a:rPr lang="it-IT" dirty="0" err="1"/>
              <a:t>unicode-table</a:t>
            </a:r>
            <a:r>
              <a:rPr lang="it-IT" dirty="0"/>
              <a:t>/#</a:t>
            </a:r>
            <a:r>
              <a:rPr lang="it-IT" dirty="0" err="1"/>
              <a:t>basic</a:t>
            </a:r>
            <a:r>
              <a:rPr lang="it-IT" dirty="0"/>
              <a:t>-latin</a:t>
            </a:r>
          </a:p>
          <a:p>
            <a:r>
              <a:rPr lang="it-IT" dirty="0"/>
              <a:t>https://</a:t>
            </a:r>
            <a:r>
              <a:rPr lang="it-IT" dirty="0" err="1"/>
              <a:t>en.wikipedia.org</a:t>
            </a:r>
            <a:r>
              <a:rPr lang="it-IT" dirty="0"/>
              <a:t>/wiki/</a:t>
            </a:r>
            <a:r>
              <a:rPr lang="it-IT" dirty="0" err="1"/>
              <a:t>Truth_table#Sentential_operator_truth_tables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1682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78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 =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 =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 =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d =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1020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addition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with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"" + 1 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converts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1 to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: "" + 1 = "1", and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we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have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"1" + 0,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same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rule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applied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subtraction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- (like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most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math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operations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)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only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works with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converts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an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empty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"" to 0.</a:t>
            </a:r>
          </a:p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addition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with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appends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5 to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subtraction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always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converts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to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, so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makes " -9 " 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-9 (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ignoring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spaces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around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null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becomes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0 after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numeric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conversion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undefined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becomes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NaN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after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numeric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conversion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Space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characters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are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trimmed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off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start and end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when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converted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to a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number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 Here the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whole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consists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of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space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characters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such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as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\t, \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and a “regular”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space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between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them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. So,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similarly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to an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empty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string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it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it-IT" b="0" i="0" dirty="0" err="1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becomes</a:t>
            </a:r>
            <a:r>
              <a:rPr lang="it-IT" b="0" i="0" dirty="0">
                <a:solidFill>
                  <a:srgbClr val="313130"/>
                </a:solidFill>
                <a:effectLst/>
                <a:highlight>
                  <a:srgbClr val="FFFFFF"/>
                </a:highlight>
                <a:latin typeface="system-ui"/>
              </a:rPr>
              <a:t> 0.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735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3193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5000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159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832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113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97555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34341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32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588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8477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6133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4309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82804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8486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321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9157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9789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DIFFERENZA TRA ARGOMENTI E PARAMETRI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727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6777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416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46968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9727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1581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4197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6533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9992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2023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8282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74506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75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58733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41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1274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8925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9572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3673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5031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250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168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6331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77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en.wikipedia.org</a:t>
            </a:r>
            <a:r>
              <a:rPr lang="it-IT" dirty="0"/>
              <a:t>/wiki/</a:t>
            </a:r>
            <a:r>
              <a:rPr lang="it-IT" dirty="0" err="1"/>
              <a:t>JavaScript#Weakly_typed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dev.to</a:t>
            </a:r>
            <a:r>
              <a:rPr lang="it-IT" dirty="0"/>
              <a:t>/</a:t>
            </a:r>
            <a:r>
              <a:rPr lang="it-IT" dirty="0" err="1"/>
              <a:t>mkrl</a:t>
            </a:r>
            <a:r>
              <a:rPr lang="it-IT" dirty="0"/>
              <a:t>/javascript-quirks-in-one-image-from-the-internet-52m7</a:t>
            </a:r>
          </a:p>
          <a:p>
            <a:r>
              <a:rPr lang="it-IT" dirty="0"/>
              <a:t>https://</a:t>
            </a:r>
            <a:r>
              <a:rPr lang="it-IT" dirty="0" err="1"/>
              <a:t>dorey.github.io</a:t>
            </a:r>
            <a:r>
              <a:rPr lang="it-IT" dirty="0"/>
              <a:t>/JavaScript-Equality-</a:t>
            </a:r>
            <a:r>
              <a:rPr lang="it-IT" dirty="0" err="1"/>
              <a:t>Table</a:t>
            </a:r>
            <a:r>
              <a:rPr lang="it-IT" dirty="0"/>
              <a:t>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0797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02520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109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01623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37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411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8630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/Web/JavaScript/Reference/</a:t>
            </a:r>
            <a:r>
              <a:rPr lang="it-IT" dirty="0" err="1"/>
              <a:t>Functions</a:t>
            </a:r>
            <a:r>
              <a:rPr lang="it-IT" dirty="0"/>
              <a:t>/</a:t>
            </a:r>
            <a:r>
              <a:rPr lang="it-IT" dirty="0" err="1"/>
              <a:t>rest_parameters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2450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67575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99313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car.prototype.owner</a:t>
            </a:r>
            <a:r>
              <a:rPr lang="it-IT" dirty="0"/>
              <a:t> = </a:t>
            </a:r>
            <a:r>
              <a:rPr lang="it-IT" dirty="0" err="1"/>
              <a:t>person</a:t>
            </a:r>
            <a:r>
              <a:rPr lang="it-IT" dirty="0"/>
              <a:t>;</a:t>
            </a:r>
          </a:p>
          <a:p>
            <a:r>
              <a:rPr lang="it-IT" dirty="0" err="1"/>
              <a:t>const</a:t>
            </a:r>
            <a:r>
              <a:rPr lang="it-IT" dirty="0"/>
              <a:t> car2 = new Car(«a», «b», 0);</a:t>
            </a:r>
          </a:p>
          <a:p>
            <a:r>
              <a:rPr lang="it-IT" dirty="0" err="1"/>
              <a:t>car.owner.firstName</a:t>
            </a:r>
            <a:r>
              <a:rPr lang="it-IT" dirty="0"/>
              <a:t> =&gt; Davide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23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9657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</a:t>
            </a:r>
            <a:r>
              <a:rPr lang="it-IT" dirty="0" err="1"/>
              <a:t>Learn</a:t>
            </a:r>
            <a:r>
              <a:rPr lang="it-IT" dirty="0"/>
              <a:t>/JavaScript/Objects</a:t>
            </a:r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/Web/JavaScript/Guide/</a:t>
            </a:r>
            <a:r>
              <a:rPr lang="it-IT" dirty="0" err="1"/>
              <a:t>Working_with_objects</a:t>
            </a:r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</a:t>
            </a:r>
            <a:r>
              <a:rPr lang="it-IT" dirty="0" err="1"/>
              <a:t>Inheritance_and_the_prototype_chain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97680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3845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43632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javascript.info</a:t>
            </a:r>
            <a:r>
              <a:rPr lang="it-IT" dirty="0"/>
              <a:t>/</a:t>
            </a:r>
            <a:r>
              <a:rPr lang="it-IT" dirty="0" err="1"/>
              <a:t>property-descriptors#sealing-an-object-globally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5089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</a:t>
            </a:r>
            <a:r>
              <a:rPr lang="it-IT" dirty="0" err="1"/>
              <a:t>Data_structures#properties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2658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342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4197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9739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2267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</a:t>
            </a:r>
            <a:r>
              <a:rPr lang="it-IT" dirty="0" err="1"/>
              <a:t>Data_structures#properties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490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developer.mozilla.org</a:t>
            </a:r>
            <a:r>
              <a:rPr lang="it-IT" dirty="0"/>
              <a:t>/en-US/</a:t>
            </a:r>
            <a:r>
              <a:rPr lang="it-IT" dirty="0" err="1"/>
              <a:t>docs</a:t>
            </a:r>
            <a:r>
              <a:rPr lang="it-IT" dirty="0"/>
              <a:t>/Web/JavaScript/</a:t>
            </a:r>
            <a:r>
              <a:rPr lang="it-IT" dirty="0" err="1"/>
              <a:t>Data_structures#properties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98B9-FC6E-0043-9E51-58B664035F03}" type="slidenum">
              <a:rPr lang="it-IT" smtClean="0"/>
              <a:t>127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77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  <a:ln w="3175" cap="rnd">
            <a:noFill/>
          </a:ln>
        </p:spPr>
        <p:txBody>
          <a:bodyPr anchor="b">
            <a:noAutofit/>
          </a:bodyPr>
          <a:lstStyle>
            <a:lvl1pPr algn="r">
              <a:defRPr sz="5400">
                <a:ln w="3175" cap="rnd">
                  <a:solidFill>
                    <a:schemeClr val="bg1">
                      <a:lumMod val="75000"/>
                      <a:alpha val="70149"/>
                    </a:schemeClr>
                  </a:solidFill>
                  <a:round/>
                </a:ln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5517-DFC0-7746-B2CF-783FF4C9667D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Immagine 14">
            <a:extLst>
              <a:ext uri="{FF2B5EF4-FFF2-40B4-BE49-F238E27FC236}">
                <a16:creationId xmlns:a16="http://schemas.microsoft.com/office/drawing/2014/main" id="{87A88F10-CF99-78F3-5FF5-1B84856C9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14" y="2724439"/>
            <a:ext cx="1916510" cy="13530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498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107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464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6627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876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415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419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793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428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175" cap="rnd">
            <a:noFill/>
          </a:ln>
        </p:spPr>
        <p:txBody>
          <a:bodyPr/>
          <a:lstStyle>
            <a:lvl1pPr>
              <a:defRPr>
                <a:ln w="3175">
                  <a:solidFill>
                    <a:schemeClr val="bg1">
                      <a:lumMod val="75000"/>
                      <a:alpha val="7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14">
            <a:extLst>
              <a:ext uri="{FF2B5EF4-FFF2-40B4-BE49-F238E27FC236}">
                <a16:creationId xmlns:a16="http://schemas.microsoft.com/office/drawing/2014/main" id="{5049D046-264B-770C-E90A-9BB38092A8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89748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89AA-8882-584C-85FD-3B86A49E409D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175" cap="rnd"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ln w="3175">
                  <a:solidFill>
                    <a:schemeClr val="bg1">
                      <a:lumMod val="7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2" name="Immagine 14">
            <a:extLst>
              <a:ext uri="{FF2B5EF4-FFF2-40B4-BE49-F238E27FC236}">
                <a16:creationId xmlns:a16="http://schemas.microsoft.com/office/drawing/2014/main" id="{00BAC19A-CF05-127B-4897-CB461E162B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68734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rgbClr val="4A66AC"/>
          </a:solidFill>
          <a:ln w="3175" cap="rnd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  <a:ln w="3175" cap="rnd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C6D9106C-0DD4-512B-C47C-4D974ECCBA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72813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50C7-5F0D-F84B-ADE2-C61A77D04115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Immagine 14">
            <a:extLst>
              <a:ext uri="{FF2B5EF4-FFF2-40B4-BE49-F238E27FC236}">
                <a16:creationId xmlns:a16="http://schemas.microsoft.com/office/drawing/2014/main" id="{5D254764-591C-1EFD-5422-CF53A596B5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252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D0D1-071E-B848-9620-87D105550DB9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INTRODUZIONE A JAVASCRIPT - 05/2024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7" name="Immagine 14">
            <a:extLst>
              <a:ext uri="{FF2B5EF4-FFF2-40B4-BE49-F238E27FC236}">
                <a16:creationId xmlns:a16="http://schemas.microsoft.com/office/drawing/2014/main" id="{530F2F36-1353-F907-D820-26C08D7DD5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93" y="753227"/>
            <a:ext cx="1456262" cy="1028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729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8C1B-C2CA-944E-941B-88137A7F865B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INTRODUZIONE A JAVASCRIPT - 05/2024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528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45A8-8B8A-154E-A6BA-3A2B04FB64EF}" type="datetime1">
              <a:rPr lang="it-I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3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A6E8C1B-C2CA-944E-941B-88137A7F865B}" type="datetime1">
              <a:rPr lang="it-IT" smtClean="0"/>
              <a:pPr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INTRODUZIONE A JAVASCRIPT - 05/2024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6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  <p:sldLayoutId id="2147484277" r:id="rId12"/>
    <p:sldLayoutId id="2147484278" r:id="rId13"/>
    <p:sldLayoutId id="2147484279" r:id="rId14"/>
    <p:sldLayoutId id="2147484280" r:id="rId15"/>
    <p:sldLayoutId id="2147484281" r:id="rId16"/>
    <p:sldLayoutId id="214748428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JavaScript/Reference/Global_Objects/Date/setMonth" TargetMode="External"/><Relationship Id="rId13" Type="http://schemas.openxmlformats.org/officeDocument/2006/relationships/hyperlink" Target="https://developer.mozilla.org/en-US/docs/Web/JavaScript/Reference/Global_Objects/Date/getUTCDate" TargetMode="External"/><Relationship Id="rId18" Type="http://schemas.openxmlformats.org/officeDocument/2006/relationships/hyperlink" Target="https://developer.mozilla.org/en-US/docs/Web/JavaScript/Reference/Global_Objects/Date/setUTCHours" TargetMode="External"/><Relationship Id="rId26" Type="http://schemas.openxmlformats.org/officeDocument/2006/relationships/hyperlink" Target="https://developer.mozilla.org/en-US/docs/Web/JavaScript/Reference/Global_Objects/Date/setUTCSeconds" TargetMode="External"/><Relationship Id="rId3" Type="http://schemas.openxmlformats.org/officeDocument/2006/relationships/hyperlink" Target="https://developer.mozilla.org/en-US/docs/Web/JavaScript/Reference/Global_Objects/Date/getFullYear" TargetMode="External"/><Relationship Id="rId21" Type="http://schemas.openxmlformats.org/officeDocument/2006/relationships/hyperlink" Target="https://developer.mozilla.org/en-US/docs/Web/JavaScript/Reference/Global_Objects/Date/getUTCMinutes" TargetMode="External"/><Relationship Id="rId7" Type="http://schemas.openxmlformats.org/officeDocument/2006/relationships/hyperlink" Target="https://developer.mozilla.org/en-US/docs/Web/JavaScript/Reference/Global_Objects/Date/getMonth" TargetMode="External"/><Relationship Id="rId12" Type="http://schemas.openxmlformats.org/officeDocument/2006/relationships/hyperlink" Target="https://developer.mozilla.org/en-US/docs/Web/JavaScript/Reference/Global_Objects/Date/setDate" TargetMode="External"/><Relationship Id="rId17" Type="http://schemas.openxmlformats.org/officeDocument/2006/relationships/hyperlink" Target="https://developer.mozilla.org/en-US/docs/Web/JavaScript/Reference/Global_Objects/Date/getUTCHours" TargetMode="External"/><Relationship Id="rId25" Type="http://schemas.openxmlformats.org/officeDocument/2006/relationships/hyperlink" Target="https://developer.mozilla.org/en-US/docs/Web/JavaScript/Reference/Global_Objects/Date/getUTCSeconds" TargetMode="External"/><Relationship Id="rId2" Type="http://schemas.openxmlformats.org/officeDocument/2006/relationships/notesSlide" Target="../notesSlides/notesSlide115.xml"/><Relationship Id="rId16" Type="http://schemas.openxmlformats.org/officeDocument/2006/relationships/hyperlink" Target="https://developer.mozilla.org/en-US/docs/Web/JavaScript/Reference/Global_Objects/Date/setHours" TargetMode="External"/><Relationship Id="rId20" Type="http://schemas.openxmlformats.org/officeDocument/2006/relationships/hyperlink" Target="https://developer.mozilla.org/en-US/docs/Web/JavaScript/Reference/Global_Objects/Date/setMinutes" TargetMode="External"/><Relationship Id="rId29" Type="http://schemas.openxmlformats.org/officeDocument/2006/relationships/hyperlink" Target="https://developer.mozilla.org/en-US/docs/Web/JavaScript/Reference/Global_Objects/Date/getUTCMillisecon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JavaScript/Reference/Global_Objects/Date/setUTCFullYear" TargetMode="External"/><Relationship Id="rId11" Type="http://schemas.openxmlformats.org/officeDocument/2006/relationships/hyperlink" Target="https://developer.mozilla.org/en-US/docs/Web/JavaScript/Reference/Global_Objects/Date/getDate" TargetMode="External"/><Relationship Id="rId24" Type="http://schemas.openxmlformats.org/officeDocument/2006/relationships/hyperlink" Target="https://developer.mozilla.org/en-US/docs/Web/JavaScript/Reference/Global_Objects/Date/setSeconds" TargetMode="External"/><Relationship Id="rId32" Type="http://schemas.openxmlformats.org/officeDocument/2006/relationships/hyperlink" Target="https://developer.mozilla.org/en-US/docs/Web/JavaScript/Reference/Global_Objects/Date/getUTCDay" TargetMode="External"/><Relationship Id="rId5" Type="http://schemas.openxmlformats.org/officeDocument/2006/relationships/hyperlink" Target="https://developer.mozilla.org/en-US/docs/Web/JavaScript/Reference/Global_Objects/Date/getUTCFullYear" TargetMode="External"/><Relationship Id="rId15" Type="http://schemas.openxmlformats.org/officeDocument/2006/relationships/hyperlink" Target="https://developer.mozilla.org/en-US/docs/Web/JavaScript/Reference/Global_Objects/Date/getHours" TargetMode="External"/><Relationship Id="rId23" Type="http://schemas.openxmlformats.org/officeDocument/2006/relationships/hyperlink" Target="https://developer.mozilla.org/en-US/docs/Web/JavaScript/Reference/Global_Objects/Date/getSeconds" TargetMode="External"/><Relationship Id="rId28" Type="http://schemas.openxmlformats.org/officeDocument/2006/relationships/hyperlink" Target="https://developer.mozilla.org/en-US/docs/Web/JavaScript/Reference/Global_Objects/Date/setMilliseconds" TargetMode="External"/><Relationship Id="rId10" Type="http://schemas.openxmlformats.org/officeDocument/2006/relationships/hyperlink" Target="https://developer.mozilla.org/en-US/docs/Web/JavaScript/Reference/Global_Objects/Date/setUTCMonth" TargetMode="External"/><Relationship Id="rId19" Type="http://schemas.openxmlformats.org/officeDocument/2006/relationships/hyperlink" Target="https://developer.mozilla.org/en-US/docs/Web/JavaScript/Reference/Global_Objects/Date/getMinutes" TargetMode="External"/><Relationship Id="rId31" Type="http://schemas.openxmlformats.org/officeDocument/2006/relationships/hyperlink" Target="https://developer.mozilla.org/en-US/docs/Web/JavaScript/Reference/Global_Objects/Date/getDay" TargetMode="External"/><Relationship Id="rId4" Type="http://schemas.openxmlformats.org/officeDocument/2006/relationships/hyperlink" Target="https://developer.mozilla.org/en-US/docs/Web/JavaScript/Reference/Global_Objects/Date/setFullYear" TargetMode="External"/><Relationship Id="rId9" Type="http://schemas.openxmlformats.org/officeDocument/2006/relationships/hyperlink" Target="https://developer.mozilla.org/en-US/docs/Web/JavaScript/Reference/Global_Objects/Date/getUTCMonth" TargetMode="External"/><Relationship Id="rId14" Type="http://schemas.openxmlformats.org/officeDocument/2006/relationships/hyperlink" Target="https://developer.mozilla.org/en-US/docs/Web/JavaScript/Reference/Global_Objects/Date/setUTCDate" TargetMode="External"/><Relationship Id="rId22" Type="http://schemas.openxmlformats.org/officeDocument/2006/relationships/hyperlink" Target="https://developer.mozilla.org/en-US/docs/Web/JavaScript/Reference/Global_Objects/Date/setUTCMinutes" TargetMode="External"/><Relationship Id="rId27" Type="http://schemas.openxmlformats.org/officeDocument/2006/relationships/hyperlink" Target="https://developer.mozilla.org/en-US/docs/Web/JavaScript/Reference/Global_Objects/Date/getMilliseconds" TargetMode="External"/><Relationship Id="rId30" Type="http://schemas.openxmlformats.org/officeDocument/2006/relationships/hyperlink" Target="https://developer.mozilla.org/en-US/docs/Web/JavaScript/Reference/Global_Objects/Date/setUTCMilliseconds" TargetMode="Externa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maggiepint.com/2017/04/11/fixing-javascript-date-web-compatibility-and-reality/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avascript.info/task/find-elements/table.html" TargetMode="Externa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sv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uievents-key/" TargetMode="External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TR/uievents-code/" TargetMode="Externa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sh.io/blog/javascript-trend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at-table.github.io/compat-table/esnex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" TargetMode="External"/><Relationship Id="rId2" Type="http://schemas.openxmlformats.org/officeDocument/2006/relationships/hyperlink" Target="https://ecma-international.org/publications-and-standards/standards/ecma-26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decademy.com/catalog/language/javascript" TargetMode="External"/><Relationship Id="rId5" Type="http://schemas.openxmlformats.org/officeDocument/2006/relationships/hyperlink" Target="https://javascript.info/" TargetMode="External"/><Relationship Id="rId4" Type="http://schemas.openxmlformats.org/officeDocument/2006/relationships/hyperlink" Target="https://www.w3schools.com/js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code.io/javascript" TargetMode="External"/><Relationship Id="rId4" Type="http://schemas.openxmlformats.org/officeDocument/2006/relationships/hyperlink" Target="https://www.jetbrains.com/webstorm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6C2139-AF60-F545-7B31-14846A76F5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t-IT" sz="4800" dirty="0"/>
              <a:t>INTRODUZIONE A JAVASCRIPT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D28662-C46A-5BD6-C03E-701DAFBB1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8"/>
            <a:ext cx="8144134" cy="1842169"/>
          </a:xfrm>
        </p:spPr>
        <p:txBody>
          <a:bodyPr>
            <a:normAutofit/>
          </a:bodyPr>
          <a:lstStyle/>
          <a:p>
            <a:r>
              <a:rPr lang="it-IT" sz="1600" dirty="0"/>
              <a:t>MININNI DAVIDE</a:t>
            </a:r>
          </a:p>
          <a:p>
            <a:r>
              <a:rPr lang="it-IT" sz="1600" dirty="0"/>
              <a:t>SOFTWARE ENGINEER – SENIOR ANALYST</a:t>
            </a:r>
          </a:p>
          <a:p>
            <a:r>
              <a:rPr lang="it-IT" sz="1600" dirty="0"/>
              <a:t>FINCONS S.P.A.</a:t>
            </a:r>
          </a:p>
          <a:p>
            <a:endParaRPr lang="it-IT" sz="1600" dirty="0"/>
          </a:p>
          <a:p>
            <a:r>
              <a:rPr lang="it-IT" sz="1600" dirty="0"/>
              <a:t>05/2024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3600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COSA SI PUÒ FARE IN JAVASCRIPT NEL BROWSER:</a:t>
            </a:r>
          </a:p>
          <a:p>
            <a:pPr lvl="1"/>
            <a:r>
              <a:rPr lang="it-IT" dirty="0"/>
              <a:t>CAMBIARE IL CONTENUTO DI UNA PAGINA WEB;</a:t>
            </a:r>
          </a:p>
          <a:p>
            <a:pPr lvl="1"/>
            <a:r>
              <a:rPr lang="it-IT" dirty="0"/>
              <a:t>MODIFICARE LO STILE DI UNA PAGINA WEB;</a:t>
            </a:r>
          </a:p>
          <a:p>
            <a:pPr lvl="1"/>
            <a:r>
              <a:rPr lang="it-IT" dirty="0"/>
              <a:t>PERMETTERE L’INTERAZIONE UTENTE (CLICK, KEYPRESS..);</a:t>
            </a:r>
          </a:p>
          <a:p>
            <a:pPr lvl="1"/>
            <a:r>
              <a:rPr lang="it-IT" dirty="0"/>
              <a:t>INVIARE RICHIESTE A SERVER REMOTO;</a:t>
            </a:r>
          </a:p>
          <a:p>
            <a:pPr lvl="1"/>
            <a:r>
              <a:rPr lang="it-IT" dirty="0"/>
              <a:t>…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sz="2800" i="1" dirty="0"/>
              <a:t>«JAVASCRIPT WAS CREATED TO MAKE WEB PAGES ALIVE»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388889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4774D7-976E-3123-7D65-67349AED1E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È POSSIBILE DEFINIRE UNA FUNZIONE ANONIMA IN UN’ALTRA MODALITÀ DETTA </a:t>
            </a:r>
            <a:br>
              <a:rPr lang="it-IT" dirty="0"/>
            </a:br>
            <a:r>
              <a:rPr lang="it-IT" dirty="0"/>
              <a:t>«ARROW FUNCTION».</a:t>
            </a:r>
          </a:p>
          <a:p>
            <a:pPr marL="0" indent="0">
              <a:buNone/>
            </a:pPr>
            <a:r>
              <a:rPr lang="it-IT" dirty="0"/>
              <a:t>LA SINTASSI PREVEDE LA RIMOZIONE DELLA KEYWORD «</a:t>
            </a:r>
            <a:r>
              <a:rPr lang="it-IT" dirty="0" err="1"/>
              <a:t>function</a:t>
            </a:r>
            <a:r>
              <a:rPr lang="it-IT" dirty="0"/>
              <a:t>» E L’UTILIZZO DEL SIMBOLO FRECCIA =&gt; PRIMA DEL «FUNCTION BODY».</a:t>
            </a:r>
          </a:p>
          <a:p>
            <a:endParaRPr lang="it-IT" dirty="0"/>
          </a:p>
        </p:txBody>
      </p:sp>
      <p:pic>
        <p:nvPicPr>
          <p:cNvPr id="14" name="Segnaposto contenuto 13" descr="Immagine che contiene cane, mammifero&#10;&#10;Descrizione generata automaticamente">
            <a:extLst>
              <a:ext uri="{FF2B5EF4-FFF2-40B4-BE49-F238E27FC236}">
                <a16:creationId xmlns:a16="http://schemas.microsoft.com/office/drawing/2014/main" id="{D818CCF3-97CA-E1FE-066C-A8D43D84A2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0894" y="2548731"/>
            <a:ext cx="4127500" cy="3175000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684567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CON UN SOLO PARAMETRO, LE TONDE SI POSSONO RIMUOVERE; SE NON CI SONO PARAMETRI INVECE, LE TONDE SONO NECESSARIE.</a:t>
            </a:r>
            <a:br>
              <a:rPr lang="it-IT" dirty="0"/>
            </a:br>
            <a:r>
              <a:rPr lang="it-IT" dirty="0"/>
              <a:t>SE LA FUNZIONE CONTIENE PIÙ «STATEMENTS» VANNO RACCHIUSI IN GRAFFE CON UN «</a:t>
            </a:r>
            <a:r>
              <a:rPr lang="it-IT" dirty="0" err="1"/>
              <a:t>return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SEBBENE ABBIA ALCUNE LIMITAZIONI, QUESTA SINTASSI È MOLTO UTILE IN CASI SPECIFICI (ARRAY, PROMISES, </a:t>
            </a:r>
            <a:r>
              <a:rPr lang="it-IT" dirty="0" err="1"/>
              <a:t>setTimeout</a:t>
            </a:r>
            <a:r>
              <a:rPr lang="it-IT" dirty="0"/>
              <a:t>…)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9">
            <a:extLst>
              <a:ext uri="{FF2B5EF4-FFF2-40B4-BE49-F238E27FC236}">
                <a16:creationId xmlns:a16="http://schemas.microsoft.com/office/drawing/2014/main" id="{E8D292EA-E5CA-8BF4-C228-C2D72FE83D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868916"/>
            <a:ext cx="4700588" cy="2534630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21F8160-1208-38EC-D9F2-AF96A341C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21697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18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UNA «CALLBACK» È UNA FUNZIONE CHE VIENE PASSATA COME ARGOMENTO DI UN’ALTRA FUNZIONE E CHE VIENE RICHIAMATA PER ESEGUIRE AZIONI SPECIFICHE.</a:t>
            </a:r>
          </a:p>
          <a:p>
            <a:pPr marL="0" indent="0">
              <a:buNone/>
            </a:pPr>
            <a:r>
              <a:rPr lang="it-IT" dirty="0"/>
              <a:t>PRIMA DELLE PROMISES (2012) LE CALLBACKS ERANO L’UNICO MODO PER SCRIVERE CODICE ASINCRONO IN JS.</a:t>
            </a:r>
          </a:p>
        </p:txBody>
      </p:sp>
      <p:pic>
        <p:nvPicPr>
          <p:cNvPr id="9" name="Segnaposto contenuto 8" descr="Immagine che contiene testo, schermata, cartone animato, poster&#10;&#10;Descrizione generata automaticamente">
            <a:extLst>
              <a:ext uri="{FF2B5EF4-FFF2-40B4-BE49-F238E27FC236}">
                <a16:creationId xmlns:a16="http://schemas.microsoft.com/office/drawing/2014/main" id="{C92FFC8C-9691-811B-D6BC-06403BA9B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98" r="2078"/>
          <a:stretch/>
        </p:blipFill>
        <p:spPr>
          <a:xfrm>
            <a:off x="6483302" y="2336800"/>
            <a:ext cx="2908205" cy="3598863"/>
          </a:xfr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0A962583-6843-C322-AD89-6F9F21B3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992095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19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3842279-6BB2-4E72-25C3-7C4BA7500C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1038" y="3061884"/>
            <a:ext cx="4697412" cy="2148694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A27B9FD-7645-6118-BF9E-D3E6FB356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84044" y="2872581"/>
            <a:ext cx="4521200" cy="2527300"/>
          </a:xfrm>
          <a:prstGeom prst="rect">
            <a:avLst/>
          </a:prstGeo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0A962583-6843-C322-AD89-6F9F21B3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19706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20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4774D7-976E-3123-7D65-67349AED1E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UNA FUNZIONE CHE RICHIAMA SE STESSA È DETTA «FUNZIONE RICORSIVA». QUESTO PATTERN È UTILE QUANDO SI PUÒ SUDDIVIDERE UN PROBLEMA COMPLESSO IN PROBLEMI DELLO STESSO TIPO MA PIÙ SEMPLICI.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IN JS, LA RICORSIONE È LIMITATA DALLA GRANDEZZA DELLO STACK DI MEMORIA DISPONIBILE.</a:t>
            </a:r>
          </a:p>
        </p:txBody>
      </p:sp>
      <p:pic>
        <p:nvPicPr>
          <p:cNvPr id="8" name="Segnaposto contenuto 7" descr="Immagine che contiene Viso umano, sorriso, persona, vestiti&#10;&#10;Descrizione generata automaticamente">
            <a:extLst>
              <a:ext uri="{FF2B5EF4-FFF2-40B4-BE49-F238E27FC236}">
                <a16:creationId xmlns:a16="http://schemas.microsoft.com/office/drawing/2014/main" id="{23755D45-8F01-A75D-6FEF-DD834860C0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6161541" y="2336800"/>
            <a:ext cx="3566205" cy="3598863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523381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21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USANDO UNA FUNZIONE RICORSIVA, RISCRIVERE LO SCRIPT CHE CALCOLA IL FATTORIALE DI UN NUMERO </a:t>
            </a:r>
            <a:r>
              <a:rPr lang="it-IT" dirty="0" err="1"/>
              <a:t>n</a:t>
            </a:r>
            <a:r>
              <a:rPr lang="it-IT" dirty="0"/>
              <a:t> DATO IN INPUT.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RICORDA: </a:t>
            </a:r>
          </a:p>
          <a:p>
            <a:pPr marL="0" indent="0">
              <a:buNone/>
            </a:pPr>
            <a:r>
              <a:rPr lang="it-IT" dirty="0" err="1"/>
              <a:t>F</a:t>
            </a:r>
            <a:r>
              <a:rPr lang="it-IT" dirty="0"/>
              <a:t>(0) = 1</a:t>
            </a:r>
          </a:p>
          <a:p>
            <a:pPr marL="0" indent="0">
              <a:buNone/>
            </a:pPr>
            <a:r>
              <a:rPr lang="it-IT" dirty="0" err="1"/>
              <a:t>F</a:t>
            </a:r>
            <a:r>
              <a:rPr lang="it-IT" dirty="0"/>
              <a:t>(</a:t>
            </a:r>
            <a:r>
              <a:rPr lang="it-IT" dirty="0" err="1"/>
              <a:t>n</a:t>
            </a:r>
            <a:r>
              <a:rPr lang="it-IT" dirty="0"/>
              <a:t>) = </a:t>
            </a:r>
            <a:r>
              <a:rPr lang="it-IT" dirty="0" err="1"/>
              <a:t>n</a:t>
            </a:r>
            <a:r>
              <a:rPr lang="it-IT" dirty="0"/>
              <a:t> * </a:t>
            </a:r>
            <a:r>
              <a:rPr lang="it-IT" dirty="0" err="1"/>
              <a:t>F</a:t>
            </a:r>
            <a:r>
              <a:rPr lang="it-IT" dirty="0"/>
              <a:t>(</a:t>
            </a:r>
            <a:r>
              <a:rPr lang="it-IT" dirty="0" err="1"/>
              <a:t>n</a:t>
            </a:r>
            <a:r>
              <a:rPr lang="it-IT" dirty="0"/>
              <a:t> – 1)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894551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22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USANDO UNA FUNZIONE RICORSIVA, SCRIVERE UNO SCRIPT CHE CALCOLA L’</a:t>
            </a:r>
            <a:r>
              <a:rPr lang="it-IT" dirty="0" err="1"/>
              <a:t>n-ESIMO</a:t>
            </a:r>
            <a:r>
              <a:rPr lang="it-IT" dirty="0"/>
              <a:t> NUMERO DELLA SEQUENZA DI FIBONACCI, CON </a:t>
            </a:r>
            <a:r>
              <a:rPr lang="it-IT" dirty="0" err="1"/>
              <a:t>n</a:t>
            </a:r>
            <a:r>
              <a:rPr lang="it-IT" dirty="0"/>
              <a:t> FORNITO IN INPUT.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RICORDA: </a:t>
            </a:r>
          </a:p>
          <a:p>
            <a:pPr marL="0" indent="0">
              <a:buNone/>
            </a:pPr>
            <a:r>
              <a:rPr lang="it-IT" dirty="0"/>
              <a:t>FIB(0) = FIB(1) = 1;</a:t>
            </a:r>
          </a:p>
          <a:p>
            <a:pPr marL="0" indent="0">
              <a:buNone/>
            </a:pPr>
            <a:r>
              <a:rPr lang="it-IT" dirty="0"/>
              <a:t>FIB(</a:t>
            </a:r>
            <a:r>
              <a:rPr lang="it-IT" dirty="0" err="1"/>
              <a:t>n</a:t>
            </a:r>
            <a:r>
              <a:rPr lang="it-IT" dirty="0"/>
              <a:t>) = FIB(</a:t>
            </a:r>
            <a:r>
              <a:rPr lang="it-IT" dirty="0" err="1"/>
              <a:t>n</a:t>
            </a:r>
            <a:r>
              <a:rPr lang="it-IT" dirty="0"/>
              <a:t> - 2) + FIB(</a:t>
            </a:r>
            <a:r>
              <a:rPr lang="it-IT" dirty="0" err="1"/>
              <a:t>n</a:t>
            </a:r>
            <a:r>
              <a:rPr lang="it-IT" dirty="0"/>
              <a:t> - 1);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808918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- 1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NELLA PROGRAMMAZIONE IL CONCETTO DI EREDITARIETÀ SI RIFERISCE ALLA CREAZIONE DI ENTITÀ (CHILD/SUB) A PARTIRE DA ALTRE (PARENT/SUPER), IN MODO TALE DA POTER SFRUTTARE IL CODICE GIÀ PRESENTE.</a:t>
            </a:r>
          </a:p>
          <a:p>
            <a:pPr marL="0" indent="0">
              <a:buNone/>
            </a:pPr>
            <a:r>
              <a:rPr lang="it-IT" dirty="0"/>
              <a:t>JAVASCRIPT IMPLEMENTA QUESTO CONCETTO TRAMITE GLI OGGETTI:</a:t>
            </a:r>
            <a:br>
              <a:rPr lang="it-IT" dirty="0"/>
            </a:br>
            <a:r>
              <a:rPr lang="it-IT" dirty="0"/>
              <a:t>ABBIAMO VISTO CHE OGNI OGGETTO È COLLEGATO AD UN ALTRO TRAMITE «PROTOTIPO».</a:t>
            </a:r>
          </a:p>
        </p:txBody>
      </p:sp>
      <p:pic>
        <p:nvPicPr>
          <p:cNvPr id="5" name="Segnaposto contenuto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2380D3B-2ADD-8037-2C65-370A639696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4773" y="2698595"/>
            <a:ext cx="4109409" cy="2811701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2CA0AF79-157F-C2B7-226A-5D0C6031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332700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7A0C491A-DBBC-4261-3422-816107BA2023}"/>
              </a:ext>
            </a:extLst>
          </p:cNvPr>
          <p:cNvSpPr/>
          <p:nvPr/>
        </p:nvSpPr>
        <p:spPr>
          <a:xfrm>
            <a:off x="5594350" y="2590800"/>
            <a:ext cx="4699832" cy="3190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- 2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«PROTOTIPO» FUNGE DA ‘MODELLO’ PER TUTTI GLI OGGETTI CREATI A PARTIRE DA ESSO.</a:t>
            </a:r>
          </a:p>
          <a:p>
            <a:pPr marL="0" indent="0">
              <a:buNone/>
            </a:pPr>
            <a:r>
              <a:rPr lang="it-IT" dirty="0"/>
              <a:t>IL PROTOTIPO DI BASE È «</a:t>
            </a:r>
            <a:r>
              <a:rPr lang="it-IT" dirty="0" err="1"/>
              <a:t>null</a:t>
            </a:r>
            <a:r>
              <a:rPr lang="it-IT" dirty="0"/>
              <a:t>» E DA ESSO SI COSTRUSICE POI LA «PROTOTYPE CHAIN». </a:t>
            </a:r>
            <a:br>
              <a:rPr lang="it-IT" dirty="0"/>
            </a:br>
            <a:r>
              <a:rPr lang="it-IT" dirty="0"/>
              <a:t>SE UNA PROPERTY NON C’È SULL’OGGETTO, SI RISALE A CERCARLA LUNGO LA «CHAIN».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9DAEC05D-72B0-FC64-9130-F29B0A02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11" name="Segnaposto contenuto 26">
            <a:extLst>
              <a:ext uri="{FF2B5EF4-FFF2-40B4-BE49-F238E27FC236}">
                <a16:creationId xmlns:a16="http://schemas.microsoft.com/office/drawing/2014/main" id="{C56CAE3A-0544-E44D-F143-DDBFA26894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4350" y="2741452"/>
            <a:ext cx="4700588" cy="2789558"/>
          </a:xfrm>
        </p:spPr>
      </p:pic>
    </p:spTree>
    <p:extLst>
      <p:ext uri="{BB962C8B-B14F-4D97-AF65-F5344CB8AC3E}">
        <p14:creationId xmlns:p14="http://schemas.microsoft.com/office/powerpoint/2010/main" val="10964506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- 3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PER SETTARE IL PROTOTIPO SU UN OGGETTO SI POSSONO DUE METODI:</a:t>
            </a:r>
          </a:p>
          <a:p>
            <a:r>
              <a:rPr lang="it-IT" dirty="0"/>
              <a:t>POSSIAMO SETTARE DIRETTAMENTE LA PROPERTY «__proto__» SULL’OGGETTO;</a:t>
            </a:r>
          </a:p>
          <a:p>
            <a:r>
              <a:rPr lang="it-IT" dirty="0"/>
              <a:t>POSSIAMO USARE UNA FUNZIONE COSTRUTTORE CON «new». QUESTA È LA PRASSI LAVORANDO CON GLI OGGETTI.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9DAEC05D-72B0-FC64-9130-F29B0A02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00C3101-137D-18B8-7362-F7483EA643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4444" y="2389981"/>
            <a:ext cx="3200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- 4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COSA </a:t>
            </a:r>
            <a:r>
              <a:rPr lang="it-IT" u="sng" dirty="0"/>
              <a:t>NON</a:t>
            </a:r>
            <a:r>
              <a:rPr lang="it-IT" dirty="0"/>
              <a:t> SI PUÒ FARE IN JAVASCRIPT NEL BROWSER:</a:t>
            </a:r>
          </a:p>
          <a:p>
            <a:pPr lvl="1"/>
            <a:r>
              <a:rPr lang="it-IT" dirty="0"/>
              <a:t>ACCEDERE ARBITRARIAMENTE A FILE SULL’HARD DISK;</a:t>
            </a:r>
          </a:p>
          <a:p>
            <a:pPr lvl="1"/>
            <a:r>
              <a:rPr lang="it-IT" dirty="0"/>
              <a:t>ACCEDERE ARBITRARIAMENTE A POSIZIONE, FOTOCAMERA, MICROFONO;</a:t>
            </a:r>
          </a:p>
          <a:p>
            <a:pPr lvl="1"/>
            <a:r>
              <a:rPr lang="it-IT" dirty="0"/>
              <a:t>TRASMETTERE ARBITRARIAMENTE INFORMAZIONI TRA PAGINE; </a:t>
            </a:r>
          </a:p>
          <a:p>
            <a:pPr lvl="1"/>
            <a:r>
              <a:rPr lang="it-IT" dirty="0"/>
              <a:t>RICEVERE DATI ARBITRARIAMENTE DA ALTRI DOMINI</a:t>
            </a:r>
          </a:p>
          <a:p>
            <a:pPr lvl="1"/>
            <a:r>
              <a:rPr lang="it-IT" dirty="0"/>
              <a:t>…</a:t>
            </a:r>
          </a:p>
          <a:p>
            <a:pPr marL="0" indent="0">
              <a:buNone/>
            </a:pPr>
            <a:r>
              <a:rPr lang="it-IT" i="1" dirty="0"/>
              <a:t>	</a:t>
            </a:r>
          </a:p>
          <a:p>
            <a:pPr marL="0" indent="0" algn="ctr">
              <a:buNone/>
            </a:pPr>
            <a:r>
              <a:rPr lang="it-IT" sz="2800" i="1" dirty="0"/>
              <a:t>«USER’S SAFETY COMES FIRST»</a:t>
            </a:r>
          </a:p>
          <a:p>
            <a:pPr lvl="1"/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353804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IN JAVASCRIPT, GLI OGGETTI SONO UNO DEI MODI POSSIBILI PER MEMORIZZARE DATI COMPLESSI.</a:t>
            </a:r>
          </a:p>
          <a:p>
            <a:pPr marL="0" indent="0">
              <a:buNone/>
            </a:pPr>
            <a:r>
              <a:rPr lang="it-IT" dirty="0"/>
              <a:t>UN OGGETTO È UNA COLLEZIONE DI PROPRIETÀ, E UNA PROPRIETÀ È UN ASSOCIAZIONE TRA UN NOME («CHIAVE») E UN VALORE.</a:t>
            </a:r>
            <a:br>
              <a:rPr lang="it-IT" dirty="0"/>
            </a:br>
            <a:r>
              <a:rPr lang="it-IT" dirty="0"/>
              <a:t>IL VALORE DI UNA PROPRIETÀ PUÒ ESSERE DI QUALUNQUE TIPO; SE È UNA FUNZIONE ALLORA LA PROPRIETÀ È DETTA «METODO».</a:t>
            </a:r>
          </a:p>
        </p:txBody>
      </p:sp>
      <p:pic>
        <p:nvPicPr>
          <p:cNvPr id="6" name="Segnaposto contenuto 5" descr="Immagine che contiene testo, Viso umano, schermata, vestiti&#10;&#10;Descrizione generata automaticamente">
            <a:extLst>
              <a:ext uri="{FF2B5EF4-FFF2-40B4-BE49-F238E27FC236}">
                <a16:creationId xmlns:a16="http://schemas.microsoft.com/office/drawing/2014/main" id="{DE06875B-91FA-2C07-8499-2147D29D8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08489" y="2336800"/>
            <a:ext cx="3672309" cy="3598863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CD07492-67BE-B849-32C4-89070462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486025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4774D7-976E-3123-7D65-67349AED1E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IL PROTOTIPO DI TUTTI GLI OGGETTI È «Object».</a:t>
            </a:r>
            <a:br>
              <a:rPr lang="it-IT" dirty="0"/>
            </a:br>
            <a:r>
              <a:rPr lang="it-IT" dirty="0"/>
              <a:t>CI SONO TRE MODI PER CREARE UN OGGETTO:</a:t>
            </a:r>
          </a:p>
          <a:p>
            <a:r>
              <a:rPr lang="it-IT" dirty="0"/>
              <a:t>TRAMITE «OBJECT INITIALIZER»;</a:t>
            </a:r>
          </a:p>
          <a:p>
            <a:r>
              <a:rPr lang="it-IT" dirty="0"/>
              <a:t>USANDO UNA FUNZIONE COSTRUTTORE E LA KEYWORD «new»;</a:t>
            </a:r>
          </a:p>
          <a:p>
            <a:r>
              <a:rPr lang="it-IT" dirty="0"/>
              <a:t>USANDO «</a:t>
            </a:r>
            <a:r>
              <a:rPr lang="it-IT" dirty="0" err="1"/>
              <a:t>Object.create</a:t>
            </a:r>
            <a:r>
              <a:rPr lang="it-IT" dirty="0"/>
              <a:t>(…)» o «new Object()»;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FF5FDC4-FFDA-57BB-FB38-BA71A1CA06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759062"/>
            <a:ext cx="4700588" cy="2754339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044265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2.1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this</a:t>
            </a:r>
            <a:r>
              <a:rPr lang="it-IT" dirty="0"/>
              <a:t>» È UNA KEYWORD DI JAVASCRIPT.</a:t>
            </a:r>
          </a:p>
          <a:p>
            <a:pPr marL="0" indent="0">
              <a:buNone/>
            </a:pPr>
            <a:r>
              <a:rPr lang="it-IT" dirty="0"/>
              <a:t>POSSIAMO PENSARLO COME UN ‘PARAMETRO NASCOSTO’ CHE SI RIFERISCE AL CONTESTO DOVE IL CODICE VIENE ESEGUITO (E NON DOVE È DEFINITO). </a:t>
            </a:r>
          </a:p>
          <a:p>
            <a:pPr marL="0" indent="0">
              <a:buNone/>
            </a:pPr>
            <a:r>
              <a:rPr lang="it-IT" dirty="0"/>
              <a:t>NEI METODI ESSO FA SEMPRE RIFERIMENTO ALL’OGGETTO SU CUI IL METODO È CHIAMATO.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EC38C2-6D5F-8CFD-D4B7-890063BC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6844" y="2878931"/>
            <a:ext cx="2895600" cy="2514600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140041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«OBJECT INITIALIZER»:</a:t>
            </a:r>
            <a:br>
              <a:rPr lang="it-IT" dirty="0"/>
            </a:br>
            <a:endParaRPr lang="it-IT" dirty="0"/>
          </a:p>
          <a:p>
            <a:pPr lvl="1"/>
            <a:r>
              <a:rPr lang="it-IT" dirty="0"/>
              <a:t>LE PROPERTY SONO STRINGHE O SYMBOLS; SE LA PROPERTY È COMPOSTA DA DUE O PIÙ PAROLE, DEVONO ESSERE MESSE TRA APICI;</a:t>
            </a:r>
          </a:p>
          <a:p>
            <a:pPr lvl="1"/>
            <a:r>
              <a:rPr lang="it-IT" dirty="0"/>
              <a:t>LE PROPRIETÀ CALCOLATE VANNO MESSE TRA PARENTESI QUADRE;</a:t>
            </a:r>
          </a:p>
          <a:p>
            <a:pPr lvl="1"/>
            <a:r>
              <a:rPr lang="it-IT" dirty="0"/>
              <a:t>È POSSIBILE USARE IL «REST OPERATOR» PER AGGIUNGERE PROPERTY DA UN ALTRO OGGETTO («SPREAD SYNTAX»);</a:t>
            </a:r>
          </a:p>
          <a:p>
            <a:pPr lvl="1"/>
            <a:r>
              <a:rPr lang="it-IT" dirty="0"/>
              <a:t>È POSSIBILE «IMPORTARE» PROPERTY GIÀ DEFINITE.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132971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4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885EBFB3-0590-2D01-58B8-C436FDB4F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4088" y="2593181"/>
            <a:ext cx="3987800" cy="30861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423795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FUNZIONE COSTRUTTORE:</a:t>
            </a:r>
            <a:br>
              <a:rPr lang="it-IT" dirty="0"/>
            </a:br>
            <a:endParaRPr lang="it-IT" dirty="0"/>
          </a:p>
          <a:p>
            <a:pPr lvl="1"/>
            <a:r>
              <a:rPr lang="it-IT" dirty="0"/>
              <a:t>PER CONVENZIONE, IL NOME INIZIA CON LA MAIUSCOLA;</a:t>
            </a:r>
          </a:p>
          <a:p>
            <a:pPr lvl="1"/>
            <a:r>
              <a:rPr lang="it-IT" dirty="0"/>
              <a:t>SI USA IL «</a:t>
            </a:r>
            <a:r>
              <a:rPr lang="it-IT" dirty="0" err="1"/>
              <a:t>this</a:t>
            </a:r>
            <a:r>
              <a:rPr lang="it-IT" dirty="0"/>
              <a:t>» PER ASSEGNARE LE PROPERTY DELL’OGGETTO;</a:t>
            </a:r>
          </a:p>
          <a:p>
            <a:pPr lvl="1"/>
            <a:r>
              <a:rPr lang="it-IT" dirty="0"/>
              <a:t>L’ORDINE DEI PARAMETRI E DEGLI ARGOMENTI DEVE ESSERE LO STESSO;</a:t>
            </a:r>
          </a:p>
          <a:p>
            <a:pPr lvl="1"/>
            <a:r>
              <a:rPr lang="it-IT" dirty="0"/>
              <a:t>È POSSIBILE ASSEGNARE NUOVE PROPERTY DOPO CHE L’OGGETTO È STATO CREATO; CIÒ PERÒ VALE PER LA SINGOLA ISTANZA E NON MODIFICA IL COSTRUTTORE.</a:t>
            </a:r>
            <a:br>
              <a:rPr lang="it-IT" dirty="0"/>
            </a:br>
            <a:r>
              <a:rPr lang="it-IT" dirty="0"/>
              <a:t>PER AGGIUNGERE PROPERTY GLOBALI SI PUÒ MODIFICARE IL COSTRUTTORE TRAMITE PROTOTYPE.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794923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6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62FBD3D-B399-E93E-CDDE-E4A5CC16C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3369" y="2562446"/>
            <a:ext cx="4965261" cy="26428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722008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Object.create</a:t>
            </a:r>
            <a:r>
              <a:rPr lang="it-IT" dirty="0"/>
              <a:t>(…)»:</a:t>
            </a:r>
            <a:br>
              <a:rPr lang="it-IT" dirty="0"/>
            </a:br>
            <a:endParaRPr lang="it-IT" dirty="0"/>
          </a:p>
          <a:p>
            <a:pPr lvl="1"/>
            <a:r>
              <a:rPr lang="it-IT" dirty="0"/>
              <a:t>MENO USATO DEI PRECEDENTI;</a:t>
            </a:r>
          </a:p>
          <a:p>
            <a:pPr lvl="1"/>
            <a:r>
              <a:rPr lang="it-IT" dirty="0"/>
              <a:t>UTILE PERCHÉ PERMETTE DI DEFINIRE IL PROTOTIPO DELL’OGGETTO SENZA DOVER SCRIVERE UNA FUNZIONE COSTRUTTORE.</a:t>
            </a:r>
          </a:p>
          <a:p>
            <a:pPr lvl="1"/>
            <a:endParaRPr lang="it-IT" dirty="0"/>
          </a:p>
          <a:p>
            <a:pPr marL="0" indent="0">
              <a:buNone/>
            </a:pPr>
            <a:r>
              <a:rPr lang="it-IT" dirty="0"/>
              <a:t>«new Object()»:</a:t>
            </a:r>
          </a:p>
          <a:p>
            <a:pPr lvl="1"/>
            <a:r>
              <a:rPr lang="it-IT" dirty="0"/>
              <a:t>POCO USATO, LE PROPERTY VANNO AGGIUNTE UNA AD UNA;</a:t>
            </a:r>
          </a:p>
          <a:p>
            <a:pPr lvl="1"/>
            <a:r>
              <a:rPr lang="it-IT" dirty="0"/>
              <a:t>IL PROTOTIPO È «Object».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12424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8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31E027-EF8A-BC52-875A-D588C6BC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UNA FUNZIONE COSTRUTTORE PER UN CONTATTO DELLA RUBRICA («Contact»).</a:t>
            </a:r>
            <a:br>
              <a:rPr lang="it-IT" dirty="0"/>
            </a:br>
            <a:r>
              <a:rPr lang="it-IT" dirty="0"/>
              <a:t>CAMPI OBBLIGATORI: NOME, EMAIL, CELLULARE.</a:t>
            </a:r>
            <a:br>
              <a:rPr lang="it-IT" dirty="0"/>
            </a:br>
            <a:r>
              <a:rPr lang="it-IT" dirty="0"/>
              <a:t>CAMPI FACOLTATIVI: A PIACERE.</a:t>
            </a:r>
          </a:p>
          <a:p>
            <a:pPr marL="0" indent="0">
              <a:buNone/>
            </a:pPr>
            <a:r>
              <a:rPr lang="it-IT" dirty="0"/>
              <a:t>AGGIUNGERE TRAMITE PROTOTIPO UNA FUNZIONE CHE RITORNI UNA STRINGA CON TUTTI I DETTAGLI</a:t>
            </a:r>
          </a:p>
          <a:p>
            <a:pPr marL="0" indent="0">
              <a:buNone/>
            </a:pPr>
            <a:r>
              <a:rPr lang="it-IT" dirty="0"/>
              <a:t>CREARE UN CONTATTO E VISUALIZZARE I DETTAGLI IN UN ALERT.</a:t>
            </a:r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4B46D948-E7DA-F264-4419-A4CA75CF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217907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9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A71AC5-4ECF-F490-3BFE-D795152EA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PROPERTY DI UN OGGETTO, SE NON SONO SYMBOLS, SONO SEMPRE CONVERTITE IN STRINGHE.</a:t>
            </a:r>
          </a:p>
          <a:p>
            <a:pPr marL="0" indent="0">
              <a:buNone/>
            </a:pPr>
            <a:r>
              <a:rPr lang="it-IT" dirty="0"/>
              <a:t>PER ACCEDERE O SETTARE LE PROPERTY SI POSSONO USARE DUE MODI: </a:t>
            </a:r>
          </a:p>
          <a:p>
            <a:pPr lvl="1"/>
            <a:r>
              <a:rPr lang="it-IT" dirty="0"/>
              <a:t>IL PUNTO .</a:t>
            </a:r>
          </a:p>
          <a:p>
            <a:pPr lvl="1"/>
            <a:r>
              <a:rPr lang="it-IT" dirty="0"/>
              <a:t>LE QUADRE: NECESSARIE IN CASO DI PAROLE COMPOSTE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179EA04-BC98-ADE2-5285-8FEA909A53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38144" y="2872581"/>
            <a:ext cx="2413000" cy="2527300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C4DBD8F4-C3ED-D709-F477-0C814BE6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2994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</a:t>
            </a:r>
          </a:p>
          <a:p>
            <a:pPr lvl="1"/>
            <a:r>
              <a:rPr lang="it-IT" dirty="0"/>
              <a:t>DI ALTO LIVELLO</a:t>
            </a:r>
          </a:p>
          <a:p>
            <a:pPr lvl="1"/>
            <a:r>
              <a:rPr lang="it-IT" dirty="0"/>
              <a:t>INTERPRETATO / COMPILATO JIT</a:t>
            </a:r>
          </a:p>
          <a:p>
            <a:pPr lvl="1"/>
            <a:r>
              <a:rPr lang="it-IT" dirty="0"/>
              <a:t>STANDARDIZZATO (ECMASCRIPT 1997-2023)</a:t>
            </a:r>
          </a:p>
          <a:p>
            <a:pPr lvl="1"/>
            <a:r>
              <a:rPr lang="it-IT" dirty="0"/>
              <a:t>IMPERATIVO E STRUTTURATO</a:t>
            </a:r>
          </a:p>
          <a:p>
            <a:pPr lvl="1"/>
            <a:r>
              <a:rPr lang="it-IT" dirty="0"/>
              <a:t>DEBOLMENTE TIPIZZATO E DINAMICO</a:t>
            </a:r>
          </a:p>
          <a:p>
            <a:pPr lvl="1"/>
            <a:r>
              <a:rPr lang="it-IT" dirty="0"/>
              <a:t>ORIENTATO AGLI OGGETTI TRAMITE PROTOTIPO</a:t>
            </a:r>
          </a:p>
          <a:p>
            <a:pPr lvl="1"/>
            <a:r>
              <a:rPr lang="it-IT" dirty="0"/>
              <a:t>FUNZIONALE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769143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10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OLTRE AL VALORE, LE PROPERTY HANNO TRE DIVERSI FLAG: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writable</a:t>
            </a:r>
            <a:r>
              <a:rPr lang="it-IT" dirty="0"/>
              <a:t>»</a:t>
            </a:r>
            <a:br>
              <a:rPr lang="it-IT" dirty="0"/>
            </a:br>
            <a:r>
              <a:rPr lang="it-IT" dirty="0"/>
              <a:t>SE «</a:t>
            </a:r>
            <a:r>
              <a:rPr lang="it-IT" dirty="0" err="1"/>
              <a:t>true</a:t>
            </a:r>
            <a:r>
              <a:rPr lang="it-IT" dirty="0"/>
              <a:t>», IL VALORE PUÒ ESSERE CAMBIATO, SE «false» LA PROPERTY È DI SOLA LETTURA;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enumerable</a:t>
            </a:r>
            <a:r>
              <a:rPr lang="it-IT" dirty="0"/>
              <a:t>»</a:t>
            </a:r>
            <a:br>
              <a:rPr lang="it-IT" dirty="0"/>
            </a:br>
            <a:r>
              <a:rPr lang="it-IT" dirty="0"/>
              <a:t>SE «</a:t>
            </a:r>
            <a:r>
              <a:rPr lang="it-IT" dirty="0" err="1"/>
              <a:t>true</a:t>
            </a:r>
            <a:r>
              <a:rPr lang="it-IT" dirty="0"/>
              <a:t>», IL VALORE VIENE VISUALIZZATO NEI CICLI (es. «for…in»);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configurable</a:t>
            </a:r>
            <a:r>
              <a:rPr lang="it-IT" dirty="0"/>
              <a:t>»</a:t>
            </a:r>
            <a:br>
              <a:rPr lang="it-IT" dirty="0"/>
            </a:br>
            <a:r>
              <a:rPr lang="it-IT" dirty="0"/>
              <a:t>SE «</a:t>
            </a:r>
            <a:r>
              <a:rPr lang="it-IT" dirty="0" err="1"/>
              <a:t>true</a:t>
            </a:r>
            <a:r>
              <a:rPr lang="it-IT" dirty="0"/>
              <a:t>», LA PROPERTY PUÒ ESSERE CANCELLATA E QUESTI STESSI TRE FLAG POSSONO ESSERE MODIFICATI, ALTRIMENTI NO.</a:t>
            </a:r>
          </a:p>
          <a:p>
            <a:pPr marL="0" indent="0">
              <a:buNone/>
            </a:pPr>
            <a:r>
              <a:rPr lang="it-IT" dirty="0"/>
              <a:t>«Object» ESPONE METODI PER LIMITARE L’ACCESSO ALL’OGGETTO.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827169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A71AC5-4ECF-F490-3BFE-D795152EA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PER OTTENERE LE PROPERTY DI UN OGGETTO SI PUÒ USARE:</a:t>
            </a:r>
          </a:p>
          <a:p>
            <a:pPr lvl="1"/>
            <a:r>
              <a:rPr lang="it-IT" dirty="0"/>
              <a:t>IL CICLO «for.. in»: L’i-ESIMO ELEMENTO È UNA PROP ENUMERABILE DELL’OGGETTO O DEI PROTOTIPI;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Object.keys</a:t>
            </a:r>
            <a:r>
              <a:rPr lang="it-IT" dirty="0"/>
              <a:t>()»: LISTA DELLE PROP ENUMERABILI DELL’OGGETTO MA NON DEI PROTOTIPI;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Object.getOwnPropertyNames</a:t>
            </a:r>
            <a:r>
              <a:rPr lang="it-IT" dirty="0"/>
              <a:t>()»: LISTA DELLE PROP DELL’OGGETTO, MA NON DEI PROTOTIPI.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D65D9A2-41BE-EBB6-5615-2B41DEE7D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33280"/>
            <a:ext cx="4700588" cy="3005902"/>
          </a:xfrm>
          <a:prstGeom prst="rect">
            <a:avLst/>
          </a:prstGeo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4ED97372-003F-F076-0FBB-CBB62046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251275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LE PROPERTY NON SONO ORDINATE.</a:t>
            </a:r>
          </a:p>
          <a:p>
            <a:pPr marL="0" indent="0">
              <a:buNone/>
            </a:pPr>
            <a:r>
              <a:rPr lang="it-IT" dirty="0"/>
              <a:t>SE LE PROPERTY POSSONO ESSERE CONVERTITE DA/A NUMERO SENZA MODIFICA, ALLORA SARANNO VISUALIZZATE NEI CICLI IN ORDINE CRESCENTE;</a:t>
            </a:r>
          </a:p>
          <a:p>
            <a:pPr marL="0" indent="0">
              <a:buNone/>
            </a:pPr>
            <a:r>
              <a:rPr lang="it-IT" dirty="0"/>
              <a:t>SE LA CONVERSIONE NON È POSSIBILE, ALLORA LE PROPERTY SONO VISUALIZZATE IN ORDINE DI CREAZIONE (VEDI LOG DELL’IMMAGINE PRECEDENTE).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r>
              <a:rPr lang="it-IT" dirty="0"/>
              <a:t>PER CANCELLARE UNA PROPERTY SI USA LA KEYWORD «delete».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796975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PROPERTY VISTE FINORA SONO DETTA «DATA PROPERTY».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ESISTE UN ALTRO TIPO, DETTO «ACCESSOR PROPERTY», CHE SI CONTRADDISTINGUE PER LE KEYWORDS «</a:t>
            </a:r>
            <a:r>
              <a:rPr lang="it-IT" dirty="0" err="1"/>
              <a:t>get</a:t>
            </a:r>
            <a:r>
              <a:rPr lang="it-IT" dirty="0"/>
              <a:t>» E «set».</a:t>
            </a:r>
            <a:br>
              <a:rPr lang="it-IT" dirty="0"/>
            </a:br>
            <a:r>
              <a:rPr lang="it-IT" dirty="0"/>
              <a:t>INTERNAMENTE POSSONO ESSERE VISTE COME FUNZIONI CHE FANNO GET/SET DI VALORI, MENTRE ESTERNAMENTE NON SI DISTINGUONO DALLE PRECEDENTI.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POSSONO ESSERE USATI AD ESEMPIO QUANDO UNA PROPERTY DEVE RESTITUIRE UN VALORE DINAMICAMENTE CALCOLATO.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122724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14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64452A48-D91B-8471-4B83-DC30EBE56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0643" y="2196099"/>
            <a:ext cx="3949664" cy="374009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486594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15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31E027-EF8A-BC52-875A-D588C6BC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PARTENDO DALL’ESERCIZIO PRECEDENTE, CREARE UNA RUBRICA («CONTACT MANAGER») CHE ABBIA:</a:t>
            </a:r>
          </a:p>
          <a:p>
            <a:pPr lvl="1"/>
            <a:r>
              <a:rPr lang="it-IT" dirty="0"/>
              <a:t>UNA VARIABILE «contact» DI TIPO OGGETTO PER MEMORIZZARE I CONTATTI (KEY: NOME);</a:t>
            </a:r>
          </a:p>
          <a:p>
            <a:pPr lvl="1"/>
            <a:r>
              <a:rPr lang="it-IT" dirty="0"/>
              <a:t>UN METODO PER AGGIUNGERE E UNO PER ELIMINARE UN CONTATTO</a:t>
            </a:r>
          </a:p>
          <a:p>
            <a:pPr lvl="1"/>
            <a:r>
              <a:rPr lang="it-IT" dirty="0"/>
              <a:t>UN METODO PER TROVARE UN CONTATTO;</a:t>
            </a:r>
          </a:p>
          <a:p>
            <a:pPr lvl="1"/>
            <a:r>
              <a:rPr lang="it-IT" dirty="0"/>
              <a:t>UN GET CHE RITORNA UNA I DETTAGLI DI TUTTI I CONTATTI;</a:t>
            </a:r>
          </a:p>
          <a:p>
            <a:pPr lvl="1"/>
            <a:r>
              <a:rPr lang="it-IT" dirty="0"/>
              <a:t>USARE TUTTI I METODI CREATI.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TEMPO: 45 MINUTI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4B46D948-E7DA-F264-4419-A4CA75CF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533970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F9C088AB-A527-84C0-A3F1-5EDBCBD07E6B}"/>
              </a:ext>
            </a:extLst>
          </p:cNvPr>
          <p:cNvSpPr/>
          <p:nvPr/>
        </p:nvSpPr>
        <p:spPr>
          <a:xfrm>
            <a:off x="5962239" y="3763925"/>
            <a:ext cx="4331943" cy="1881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16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A71AC5-4ECF-F490-3BFE-D795152EA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A DIFFERENZA DELLE ALTRE PRIMITIVE, GLI OGGETTI SONO COPIATI </a:t>
            </a:r>
            <a:r>
              <a:rPr lang="it-IT" i="1" dirty="0"/>
              <a:t>«BY REFERENCE»</a:t>
            </a:r>
            <a:r>
              <a:rPr lang="it-IT" dirty="0"/>
              <a:t>: </a:t>
            </a:r>
            <a:br>
              <a:rPr lang="it-IT" dirty="0"/>
            </a:br>
            <a:r>
              <a:rPr lang="it-IT" dirty="0"/>
              <a:t>CIÒ SIGNIFICA CHE, IN FASE DI CREAZIONE, L’OGGETTO VIENE MEMORIZZATO E LA VARIABILE ‘PUNTA’ AD ESSO. </a:t>
            </a:r>
            <a:br>
              <a:rPr lang="it-IT" dirty="0"/>
            </a:br>
            <a:r>
              <a:rPr lang="it-IT" dirty="0"/>
              <a:t>COPIARE UN OGGETTO QUINDI NON COPIA IL VALORE, MA COPIA ‘IL PUNTAMENTO’ ALLA LOCAZIONE DI MEMORIA.</a:t>
            </a: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96B5030C-2DFF-3711-F13B-E5115A494F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62239" y="2911512"/>
            <a:ext cx="4132551" cy="36512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9E5F1CD-744C-A28A-6DE0-FE7CD4ED8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2239" y="3763925"/>
            <a:ext cx="4331943" cy="1881356"/>
          </a:xfrm>
          <a:prstGeom prst="rect">
            <a:avLst/>
          </a:prstGeo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89F35DCB-5360-F542-4623-8F10C05B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147605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A71AC5-4ECF-F490-3BFE-D795152EA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COPIARE UN OGGETTO, SI PUÒ UTILIZZARE </a:t>
            </a:r>
          </a:p>
          <a:p>
            <a:r>
              <a:rPr lang="it-IT" dirty="0"/>
              <a:t>LO «SPREAD OPERATOR»;</a:t>
            </a:r>
          </a:p>
          <a:p>
            <a:r>
              <a:rPr lang="it-IT" dirty="0"/>
              <a:t>IL METODO «</a:t>
            </a:r>
            <a:r>
              <a:rPr lang="it-IT" dirty="0" err="1"/>
              <a:t>Object.assign</a:t>
            </a:r>
            <a:r>
              <a:rPr lang="it-IT" dirty="0"/>
              <a:t>(dest, …source)», OVE </a:t>
            </a:r>
            <a:br>
              <a:rPr lang="it-IT" dirty="0"/>
            </a:br>
            <a:r>
              <a:rPr lang="it-IT" dirty="0"/>
              <a:t>«dest» È L’OGGETTO DI ARRIVO </a:t>
            </a:r>
            <a:br>
              <a:rPr lang="it-IT" dirty="0"/>
            </a:br>
            <a:r>
              <a:rPr lang="it-IT" dirty="0"/>
              <a:t>«source» SONO GLI OGGETTI DI PARTENZA.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F55CA7B-586A-48EE-6C05-CFFA9E9A04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8194" y="3082131"/>
            <a:ext cx="4152900" cy="2108200"/>
          </a:xfrm>
          <a:prstGeom prst="rect">
            <a:avLst/>
          </a:prstGeo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C6D5FB80-1D48-1F6B-E982-B81CDDA6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432829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– 18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DUE METODI NON FUNZIONANO IN CASO DI OGGETTI INNESTATI: QUANDO CLONATO, L’OGGETTO INTERNO MANTIENE IL RIFERIMENTO ALL’OGGETTO DI PARTENZA.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OVVIARE A QUESTO PROBLEMA SI PUÒ USARE </a:t>
            </a:r>
            <a:br>
              <a:rPr lang="it-IT" dirty="0"/>
            </a:br>
            <a:r>
              <a:rPr lang="it-IT" dirty="0"/>
              <a:t>«Object. </a:t>
            </a:r>
            <a:r>
              <a:rPr lang="it-IT" dirty="0" err="1"/>
              <a:t>structuredClone</a:t>
            </a:r>
            <a:r>
              <a:rPr lang="it-IT" dirty="0"/>
              <a:t>(…)», TUTTAVIA ANCHE QUESTO METODO FALLISCE SE UN OGGETTO HA DEI PROPERTY CHE SONO FUNZIONI.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CASI COMPLESSI, SI USANO LIBRERIE ESTERNE </a:t>
            </a:r>
            <a:br>
              <a:rPr lang="it-IT" dirty="0"/>
            </a:br>
            <a:r>
              <a:rPr lang="it-IT" dirty="0"/>
              <a:t>(ES. </a:t>
            </a:r>
            <a:r>
              <a:rPr lang="it-IT" dirty="0" err="1"/>
              <a:t>lodash</a:t>
            </a:r>
            <a:r>
              <a:rPr lang="it-IT" dirty="0"/>
              <a:t>/</a:t>
            </a:r>
            <a:r>
              <a:rPr lang="it-IT" dirty="0" err="1"/>
              <a:t>cloneDeep</a:t>
            </a:r>
            <a:r>
              <a:rPr lang="it-IT" dirty="0"/>
              <a:t>).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357197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ABBIAMO VISTO CHE GLI OGGETTI PERMETTONO DI MANEGGIARE DATI COMPLESSI; TUTTAVIA LE PROPERTY DI UN OGGETTO NON SONO ORDINATE/ORDINABILI.</a:t>
            </a:r>
          </a:p>
          <a:p>
            <a:pPr marL="0" indent="0">
              <a:buNone/>
            </a:pPr>
            <a:r>
              <a:rPr lang="it-IT" dirty="0"/>
              <a:t>QUANDO SI HA NECESSITÀ DI AVERE LISTE ORDINATE DI ELEMENTI DELLO STESSO TIPO SI PUÒ UTILIZZARE UN TIPO SPECIALE DI OGGETTO DETTO ARRAY («</a:t>
            </a:r>
            <a:r>
              <a:rPr lang="it-IT" dirty="0" err="1"/>
              <a:t>typeof</a:t>
            </a:r>
            <a:r>
              <a:rPr lang="it-IT" dirty="0"/>
              <a:t> []: Object»).</a:t>
            </a:r>
          </a:p>
        </p:txBody>
      </p:sp>
      <p:pic>
        <p:nvPicPr>
          <p:cNvPr id="9" name="Segnaposto contenuto 8" descr="Immagine che contiene cartone animato, Eroe, Supereroe, narrativa&#10;&#10;Descrizione generata automaticamente">
            <a:extLst>
              <a:ext uri="{FF2B5EF4-FFF2-40B4-BE49-F238E27FC236}">
                <a16:creationId xmlns:a16="http://schemas.microsoft.com/office/drawing/2014/main" id="{6DB525E6-056A-0907-9596-0064C6529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3894" y="3044031"/>
            <a:ext cx="4381500" cy="2184400"/>
          </a:xfr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4875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- 1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DI ALTO LIVELLO, OVVERO È PROGETTATO PER PERMETTERE ALL’UTENTE DI SVILUPPARE CODICE SENZA DOVER CONOSCERE I DETTAGLI DELL'HARDWARE SU CUI VERRÀ ESEGUITO IL PROGRAMMA.</a:t>
            </a:r>
          </a:p>
          <a:p>
            <a:pPr marL="0" indent="0">
              <a:buNone/>
            </a:pPr>
            <a:r>
              <a:rPr lang="it-IT" dirty="0"/>
              <a:t>IL SOFTWARE CHE ESEGUE IL CODICE JS È DETTO «JAVASCRIPT ENGINE». OGNI BROWSER HA IL SUO:</a:t>
            </a:r>
          </a:p>
          <a:p>
            <a:pPr lvl="1"/>
            <a:r>
              <a:rPr lang="it-IT" dirty="0"/>
              <a:t>CHROME: V8</a:t>
            </a:r>
          </a:p>
          <a:p>
            <a:pPr lvl="1"/>
            <a:r>
              <a:rPr lang="it-IT" dirty="0"/>
              <a:t>MOZILLA: SPIDERMONKEY</a:t>
            </a:r>
          </a:p>
          <a:p>
            <a:pPr lvl="1"/>
            <a:r>
              <a:rPr lang="it-IT" dirty="0"/>
              <a:t>SAFARI: WEBKIT (JAVASCRIPTCORE)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744250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UN ARRAY È UNA LISTA DI DATI COERENTI DI QUALSIASI NATURA ORDINATI IN BASE AL VALORE DI UN INDICE. L’INDICE È UN NUMERO INTERO POSITIVO; IL PRIMO ELEMENTO HA SEMPRE INDICE «0».</a:t>
            </a:r>
          </a:p>
          <a:p>
            <a:pPr marL="0" indent="0">
              <a:buNone/>
            </a:pPr>
            <a:r>
              <a:rPr lang="it-IT" dirty="0"/>
              <a:t>PER CREARE UN ARRAY SI POSSONO USARE LE PARENTESI QUADRE O IL COSTRUTTORE «Array»; SI ACCEDE AGLI ELEMENTI NON COL PUNTO MA CON LE PARENTESI QUADRE. 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616E08F-B0CA-261F-2596-D3852BA919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440" y="2336800"/>
            <a:ext cx="2888407" cy="3598863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5113428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PROPERTY «</a:t>
            </a:r>
            <a:r>
              <a:rPr lang="it-IT" dirty="0" err="1"/>
              <a:t>length</a:t>
            </a:r>
            <a:r>
              <a:rPr lang="it-IT" dirty="0"/>
              <a:t>» RESTITUISCE IL NUMERO DI ELEMENTI NELL’ARRAY. POICHÉ L’INDICE PARTE DA ZERO, LA «</a:t>
            </a:r>
            <a:r>
              <a:rPr lang="it-IT" dirty="0" err="1"/>
              <a:t>length</a:t>
            </a:r>
            <a:r>
              <a:rPr lang="it-IT" dirty="0"/>
              <a:t>» CORRISPONDE ALL’INDICE DELL’ULTIMO ELEMENTO PIÙ UNO. </a:t>
            </a:r>
          </a:p>
          <a:p>
            <a:pPr marL="0" indent="0">
              <a:buNone/>
            </a:pPr>
            <a:r>
              <a:rPr lang="it-IT" dirty="0"/>
              <a:t>È POSSIBILE INSERIRE UN ELEMENTO IN UNA POSIZIONE QUALSIASI DELL’ARRAY ASSEGNANDO IL VALORE ALL’ELEMENTO NELLA POSIZIONE DESIDERATA; LA «</a:t>
            </a:r>
            <a:r>
              <a:rPr lang="it-IT" dirty="0" err="1"/>
              <a:t>length</a:t>
            </a:r>
            <a:r>
              <a:rPr lang="it-IT" dirty="0"/>
              <a:t>» SI MODIFICA DI CONSEGUENZA.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E091E7B6-6E5F-35CE-5B3F-C53008E5D9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0694" y="2745581"/>
            <a:ext cx="2247900" cy="2781300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7615601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PER CICLARE SUGLI ELEMENTI DI UN ARRAY, OLTRE AL NORMALE CICLO «for» SI POSSONO USARE:</a:t>
            </a:r>
          </a:p>
          <a:p>
            <a:r>
              <a:rPr lang="it-IT" dirty="0"/>
              <a:t>«for…of»</a:t>
            </a:r>
          </a:p>
          <a:p>
            <a:r>
              <a:rPr lang="it-IT" dirty="0"/>
              <a:t>«.</a:t>
            </a:r>
            <a:r>
              <a:rPr lang="it-IT" dirty="0" err="1"/>
              <a:t>forEach</a:t>
            </a:r>
            <a:r>
              <a:rPr lang="it-IT" dirty="0"/>
              <a:t>()» SULL’ARRAY STESSO</a:t>
            </a:r>
          </a:p>
          <a:p>
            <a:pPr marL="0" indent="0">
              <a:buNone/>
            </a:pPr>
            <a:r>
              <a:rPr lang="it-IT" dirty="0"/>
              <a:t>ENTRAMBI ITERANO DIRETTAMENTE SULLA SEQUENZA DEI VALORI CHE COSTITUISCONO L’ARRAY.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C3C6143-E6BD-BB22-B767-D977CD3EF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090256"/>
            <a:ext cx="4700588" cy="2091950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C1258EB5-D880-02AB-69C9-0AD5161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091146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TRASFORMARE UN ARRAY (ORDINARE, RIMAPPARE, FILTRARE, AGGIUNGERE E RIMUOVERE ELEMENTI, TROVARE UN ELEMENTO/L’INDICE DI UN ELEMENTO SPECIFICO ECC.) SI POSSONO USARE I METODI DELL’OBJECT WRAPPER «ARRAY».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UNA COSA DA CONSIDERARE È IL TIPO DI RITORNO DELLA FUNZIONE UTILIZZATA: ALCUNE DI ESSE OPERANO CAMBIANDO DIRETTAMENTE L’ARRAY DI PARTENZA, ALTRE CREANO UNA COPIA CON IL RISULTATO DELLA FUNZIONE. FARE SEMPRE RIFERIMENTO A MDN.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88606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6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5A75EC9-97F9-9043-E00A-9583FB8B7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62" b="14502"/>
          <a:stretch/>
        </p:blipFill>
        <p:spPr>
          <a:xfrm>
            <a:off x="3643864" y="2175177"/>
            <a:ext cx="4904271" cy="3420000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436484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GESTIRE UNA TODO LIST CON TODO DI TIPO STRINGA:</a:t>
            </a:r>
          </a:p>
          <a:p>
            <a:pPr lvl="1"/>
            <a:r>
              <a:rPr lang="it-IT" dirty="0"/>
              <a:t>CREARE UNA FUNZIONE CHE AGGIUNGA UN TODO A UN ARRAY;</a:t>
            </a:r>
          </a:p>
          <a:p>
            <a:pPr lvl="1"/>
            <a:r>
              <a:rPr lang="it-IT" dirty="0"/>
              <a:t>CREARE UNA FUNZIONE CHE ELIMINI UN TODO DALL’ARRAY;</a:t>
            </a:r>
          </a:p>
          <a:p>
            <a:pPr lvl="1"/>
            <a:r>
              <a:rPr lang="it-IT" dirty="0"/>
              <a:t>CREARE UNA FUNZIONE CHE VISUALIZZI TUTTI I TODO;</a:t>
            </a:r>
          </a:p>
          <a:p>
            <a:pPr lvl="1"/>
            <a:r>
              <a:rPr lang="it-IT" dirty="0"/>
              <a:t>TESTARE TUTTE LE FUNZIONI.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USARE LE API: «.</a:t>
            </a:r>
            <a:r>
              <a:rPr lang="it-IT" dirty="0" err="1"/>
              <a:t>indexOf</a:t>
            </a:r>
            <a:r>
              <a:rPr lang="it-IT" dirty="0"/>
              <a:t>», «.</a:t>
            </a:r>
            <a:r>
              <a:rPr lang="it-IT" dirty="0" err="1"/>
              <a:t>push</a:t>
            </a:r>
            <a:r>
              <a:rPr lang="it-IT" dirty="0"/>
              <a:t>», «.slice» E «.</a:t>
            </a:r>
            <a:r>
              <a:rPr lang="it-IT" dirty="0" err="1"/>
              <a:t>forEach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TEMPO: 20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677888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8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SCRIVERE UNO SCRIPT CHE</a:t>
            </a:r>
          </a:p>
          <a:p>
            <a:pPr lvl="1"/>
            <a:r>
              <a:rPr lang="it-IT" dirty="0"/>
              <a:t>CHIEDA ALL’UTENTE DI INSERIRE IL NUMERO DI ESAMI SOSTENUTI;</a:t>
            </a:r>
          </a:p>
          <a:p>
            <a:pPr lvl="1"/>
            <a:r>
              <a:rPr lang="it-IT" dirty="0"/>
              <a:t>PER CIASCUN ESAME CHIEDA DI INSERIRE IL VOTO OTTENUTO (NUMERICO);</a:t>
            </a:r>
          </a:p>
          <a:p>
            <a:pPr lvl="1"/>
            <a:r>
              <a:rPr lang="it-IT" dirty="0"/>
              <a:t>CALCOLI E VISUALIZZI LA MEDIA ARITMETICA.</a:t>
            </a:r>
          </a:p>
          <a:p>
            <a:pPr marL="0" indent="0">
              <a:buNone/>
            </a:pPr>
            <a:r>
              <a:rPr lang="it-IT" dirty="0"/>
              <a:t>USARE</a:t>
            </a:r>
          </a:p>
          <a:p>
            <a:pPr lvl="1"/>
            <a:r>
              <a:rPr lang="it-IT" dirty="0"/>
              <a:t>«.</a:t>
            </a:r>
            <a:r>
              <a:rPr lang="it-IT" dirty="0" err="1"/>
              <a:t>push</a:t>
            </a:r>
            <a:r>
              <a:rPr lang="it-IT" dirty="0"/>
              <a:t>» PER SALVARE IN UN ARRAY I RISULTATI DEGLI ESAMI;</a:t>
            </a:r>
          </a:p>
          <a:p>
            <a:pPr lvl="1"/>
            <a:r>
              <a:rPr lang="it-IT" dirty="0"/>
              <a:t>«.reduce» PER CALCOLARE LA MEDIA;</a:t>
            </a:r>
          </a:p>
          <a:p>
            <a:pPr lvl="1"/>
            <a:r>
              <a:rPr lang="it-IT" dirty="0"/>
              <a:t>(OPZIONALE: COME SI PUÒ USARE «</a:t>
            </a:r>
            <a:r>
              <a:rPr lang="it-IT" dirty="0" err="1"/>
              <a:t>for..in</a:t>
            </a:r>
            <a:r>
              <a:rPr lang="it-IT" dirty="0"/>
              <a:t>»/»</a:t>
            </a:r>
            <a:r>
              <a:rPr lang="it-IT" dirty="0" err="1"/>
              <a:t>forEach</a:t>
            </a:r>
            <a:r>
              <a:rPr lang="it-IT" dirty="0"/>
              <a:t>» PER CICLARE SUL NUMERO DI ESAMI?)</a:t>
            </a:r>
          </a:p>
          <a:p>
            <a:pPr marL="0" indent="0">
              <a:buNone/>
            </a:pPr>
            <a:r>
              <a:rPr lang="it-IT" dirty="0"/>
              <a:t>TEMPO: 30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43737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9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MODIFICARE L’ESERIZIO DELLA TODO-LIST:</a:t>
            </a:r>
          </a:p>
          <a:p>
            <a:pPr lvl="1"/>
            <a:r>
              <a:rPr lang="it-IT" dirty="0"/>
              <a:t>IL TODO NON È PIÙ UNA STRINGA MA UN OGGETTO CON CAMPI TIPO, NOME (STRINGHE) E COMPLESSITÀ (NUMERO);</a:t>
            </a:r>
          </a:p>
          <a:p>
            <a:pPr lvl="1"/>
            <a:r>
              <a:rPr lang="it-IT" dirty="0"/>
              <a:t>MODIFICARE LA DELETE TENENDO CONTO DEL CAMBIO STRINGA – OGGETTO («.</a:t>
            </a:r>
            <a:r>
              <a:rPr lang="it-IT" dirty="0" err="1"/>
              <a:t>findIndex</a:t>
            </a:r>
            <a:r>
              <a:rPr lang="it-IT" dirty="0"/>
              <a:t>» / «.</a:t>
            </a:r>
            <a:r>
              <a:rPr lang="it-IT" dirty="0" err="1"/>
              <a:t>splice</a:t>
            </a:r>
            <a:r>
              <a:rPr lang="it-IT" dirty="0"/>
              <a:t>»);</a:t>
            </a:r>
          </a:p>
          <a:p>
            <a:pPr lvl="1"/>
            <a:r>
              <a:rPr lang="it-IT" dirty="0"/>
              <a:t>AGGIUNGERE FUNZIONI CHE PERMETTANO DI VISUALIZZARE I TODO FILTRANDO PER TIPO E COMPLESSITÀ («.filter»);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615446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ARRAY – 10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CONTINUANDO L’ESERCIZIO PRECEDENTE:</a:t>
            </a:r>
          </a:p>
          <a:p>
            <a:pPr lvl="1"/>
            <a:r>
              <a:rPr lang="it-IT" dirty="0"/>
              <a:t>AGGIUNGERE UNA FUNZIONE CHE VISUALIZZI I TODO ORDINATI PER COMPLESSITÀ («.sort»);</a:t>
            </a:r>
          </a:p>
          <a:p>
            <a:pPr lvl="1"/>
            <a:r>
              <a:rPr lang="it-IT" dirty="0"/>
              <a:t>AGGIUNGERE UNA FUNZIONE CHE MOSTRI UN WARNING SE I TODO SONO IN NUMERO MAGGIORE DI 10 O SE ALMENO UNO HA COMPLESSITÀ 10 («.some»);</a:t>
            </a:r>
          </a:p>
          <a:p>
            <a:pPr lvl="1"/>
            <a:r>
              <a:rPr lang="it-IT" dirty="0"/>
              <a:t>AGGIUNGERE UN CAMPO DURATA AL COSTRUTTORE «</a:t>
            </a:r>
            <a:r>
              <a:rPr lang="it-IT" dirty="0" err="1"/>
              <a:t>Todo</a:t>
            </a:r>
            <a:r>
              <a:rPr lang="it-IT" dirty="0"/>
              <a:t>» (MINUTI);</a:t>
            </a:r>
            <a:br>
              <a:rPr lang="it-IT" dirty="0"/>
            </a:br>
            <a:r>
              <a:rPr lang="it-IT" dirty="0"/>
              <a:t>RIMAPPARE LA DURATA IN ORE E CALCOLARE LA DURATA TOTALE </a:t>
            </a:r>
            <a:br>
              <a:rPr lang="it-IT" dirty="0"/>
            </a:br>
            <a:r>
              <a:rPr lang="it-IT" dirty="0"/>
              <a:t>(«.</a:t>
            </a:r>
            <a:r>
              <a:rPr lang="it-IT" dirty="0" err="1"/>
              <a:t>map</a:t>
            </a:r>
            <a:r>
              <a:rPr lang="it-IT" dirty="0"/>
              <a:t>» / «.reduce»);</a:t>
            </a:r>
          </a:p>
          <a:p>
            <a:pPr lvl="1"/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317834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PER LA GESTIONE DELLE DATE, JAVASCRIPT METTE A DISPOSIZIONE L’OGGETTO «Date».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UNA DATA IN JAVASCRIPT È SPECIFICATA COME IL TEMPO IN MILLISECONDI CHE È PASSATO DALLA MEZZANOTTE DEL 01.01.1970 UTC.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L’API NON È PERFETTA; SPESSO SI FA USO DI LIBRERIE ESTERNE (ECMASCRIPT È AL LAVORO SU UN NUOVO STANDARD – «TEMPORAL»)</a:t>
            </a:r>
          </a:p>
        </p:txBody>
      </p:sp>
      <p:pic>
        <p:nvPicPr>
          <p:cNvPr id="8" name="Segnaposto contenuto 7" descr="Immagine che contiene testo, vestiti, cartone animato, persona&#10;&#10;Descrizione generata automaticamente">
            <a:extLst>
              <a:ext uri="{FF2B5EF4-FFF2-40B4-BE49-F238E27FC236}">
                <a16:creationId xmlns:a16="http://schemas.microsoft.com/office/drawing/2014/main" id="{E66AE288-D8EC-0512-1D7E-E58A0BA7A4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3324" y="2386962"/>
            <a:ext cx="2826226" cy="3499137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56ACD128-C9DB-580A-034E-52402C1B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8798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- 2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ESSERE ESEGUITO, IL CODICE DEVE ESSERE «CONVERTITO» IN LINGUAGGIO MACCHINA TRAMITE COMPILER/INTERPRETER.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JAVASCRIPT È ATTUALMENTE UN LINGUAGGIO COMPILATO «JUST-IN-TIME»; IN ORIGINE ERA INTERPRETATO.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QUAL È LA DIFFERENZA?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775888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D3EBAF8E-B1A5-8428-86C7-D3278A4DF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dirty="0"/>
                  <a:t>PER CREARE UNA DATA SI USA IL COSTRUTTORE «Date()», </a:t>
                </a:r>
                <a:br>
                  <a:rPr lang="it-IT" dirty="0"/>
                </a:br>
                <a:r>
                  <a:rPr lang="it-IT" dirty="0"/>
                  <a:t>CHE PUÒ ESSERE CHIAMATO:</a:t>
                </a:r>
              </a:p>
              <a:p>
                <a:pPr lvl="1"/>
                <a:r>
                  <a:rPr lang="it-IT" dirty="0"/>
                  <a:t>SENZA PARAMETRI: RITORNA LA DATA ATTUALE AL MILLISECONDO;</a:t>
                </a:r>
              </a:p>
              <a:p>
                <a:pPr lvl="1"/>
                <a:r>
                  <a:rPr lang="it-IT" dirty="0"/>
                  <a:t>CON UN NUMERO </a:t>
                </a:r>
                <a:r>
                  <a:rPr lang="it-IT" dirty="0" err="1"/>
                  <a:t>n</a:t>
                </a:r>
                <a:r>
                  <a:rPr lang="it-IT" dirty="0"/>
                  <a:t>: RITORNA LA DATA CORRISPONDENTE ALLA DATA ZERO PIÙ </a:t>
                </a:r>
                <a:r>
                  <a:rPr lang="it-IT" dirty="0" err="1"/>
                  <a:t>n</a:t>
                </a:r>
                <a:r>
                  <a:rPr lang="it-IT" dirty="0"/>
                  <a:t> MILLISECONDI; </a:t>
                </a:r>
              </a:p>
              <a:p>
                <a:pPr lvl="1"/>
                <a:r>
                  <a:rPr lang="it-IT" dirty="0"/>
                  <a:t>CON UNA STRINGA: PARSA LA STRINGA INTERPRETANDOLA COME DATA;</a:t>
                </a:r>
              </a:p>
              <a:p>
                <a:pPr lvl="1"/>
                <a:r>
                  <a:rPr lang="it-IT" dirty="0"/>
                  <a:t>CON UNA DATA: GENERA UNA NUOVA ISTANZA CON LA STESSA DATA;</a:t>
                </a:r>
              </a:p>
              <a:p>
                <a:pPr lvl="1"/>
                <a:r>
                  <a:rPr lang="it-IT" dirty="0"/>
                  <a:t>CON 2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 dirty="0"/>
                  <a:t>7 PARAMETRI: GENERA UNA DATA IN BASE AI PARAMETRI PASSATI, IN ORDINE: ANNO, MESE, GIORNO, ORA, MINUTO, SECONDO, MILLISECONDO.</a:t>
                </a:r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D3EBAF8E-B1A5-8428-86C7-D3278A4DF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3" t="-2105" r="-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2303336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3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F179335-5126-6112-492C-B89CD3560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5994" y="3082131"/>
            <a:ext cx="4127500" cy="2108200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A29A3B0-4190-F144-E9CE-A7AE86233E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94350" y="2946926"/>
            <a:ext cx="4700588" cy="2378610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56ACD128-C9DB-580A-034E-52402C1B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5973654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UNA DATA VIENE RAPPRESENTATA INTERNAMENTE CON UN TIMESTAMP. IL FUSO ORARIO PERÒ NON È SALVATO; DI CONSEGUENZA QUANDO SI INTERAGISCE CON UNA DATA BISOGNA SAPERE SE FA RIFERIMENTO AL FUSO ORARIO LOCALE O ALLO STANDARD UTC.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L’ISTANTE ZERO AD ESEMPIO È ZERO IN UTC MA PUÒ ESSERE INTERPRETATO COME IL 31/12/1969 ORE 19.00 NEL FUSO DI NY (UTC+5).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QUESTO MOTIVO «Date» ESPONE DUE GRUPPI DI METODI: UNO CHE CONSIDERA IL LOCAL TIME E UNO CHE CONSIDERA L’UTC.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479541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5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9A593E05-AA04-99D7-7049-F46861E8F4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913718"/>
              </p:ext>
            </p:extLst>
          </p:nvPr>
        </p:nvGraphicFramePr>
        <p:xfrm>
          <a:off x="680282" y="2227788"/>
          <a:ext cx="96139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780">
                  <a:extLst>
                    <a:ext uri="{9D8B030D-6E8A-4147-A177-3AD203B41FA5}">
                      <a16:colId xmlns:a16="http://schemas.microsoft.com/office/drawing/2014/main" val="328270222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2830002643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3308642322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4213139458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138363210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it-IT" sz="1400" dirty="0">
                          <a:effectLst/>
                        </a:rPr>
                        <a:t>COMPONENTE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LOCAL TIME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UTC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840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dirty="0">
                          <a:effectLst/>
                        </a:rPr>
                        <a:t>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01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ANNO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 err="1">
                          <a:effectLst/>
                          <a:hlinkClick r:id="rId3"/>
                        </a:rPr>
                        <a:t>getFullYear</a:t>
                      </a:r>
                      <a:r>
                        <a:rPr lang="it-IT" sz="1400" u="sng" dirty="0">
                          <a:effectLst/>
                          <a:hlinkClick r:id="rId3"/>
                        </a:rPr>
                        <a:t>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4"/>
                        </a:rPr>
                        <a:t>setFullYear()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5"/>
                        </a:rPr>
                        <a:t>getUTCFullYear()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6"/>
                        </a:rPr>
                        <a:t>setUTCFullYear()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64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MESE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 err="1">
                          <a:effectLst/>
                          <a:hlinkClick r:id="rId7"/>
                        </a:rPr>
                        <a:t>getMonth</a:t>
                      </a:r>
                      <a:r>
                        <a:rPr lang="it-IT" sz="1400" u="sng" dirty="0">
                          <a:effectLst/>
                          <a:hlinkClick r:id="rId7"/>
                        </a:rPr>
                        <a:t>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8"/>
                        </a:rPr>
                        <a:t>setMonth()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9"/>
                        </a:rPr>
                        <a:t>getUTCMonth()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10"/>
                        </a:rPr>
                        <a:t>setUTCMonth()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43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GIORNO (MESE)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1"/>
                        </a:rPr>
                        <a:t>getDate()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2"/>
                        </a:rPr>
                        <a:t>setDate()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13"/>
                        </a:rPr>
                        <a:t>getUTCDate()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14"/>
                        </a:rPr>
                        <a:t>setUTCDate()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401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5"/>
                        </a:rPr>
                        <a:t>getHours()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6"/>
                        </a:rPr>
                        <a:t>setHours()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7"/>
                        </a:rPr>
                        <a:t>getUTCHours()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18"/>
                        </a:rPr>
                        <a:t>setUTCHours()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36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MINUTI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19"/>
                        </a:rPr>
                        <a:t>getMinutes()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0"/>
                        </a:rPr>
                        <a:t>setMinutes()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21"/>
                        </a:rPr>
                        <a:t>getUTCMinutes()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2"/>
                        </a:rPr>
                        <a:t>setUTCMinutes()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53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SECONDI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3"/>
                        </a:rPr>
                        <a:t>getSeconds()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4"/>
                        </a:rPr>
                        <a:t>setSeconds()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25"/>
                        </a:rPr>
                        <a:t>getUTCSeconds()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6"/>
                        </a:rPr>
                        <a:t>setUTCSeconds()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27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MILLISECONDI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7"/>
                        </a:rPr>
                        <a:t>getMilliseconds()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28"/>
                        </a:rPr>
                        <a:t>setMilliseconds()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29"/>
                        </a:rPr>
                        <a:t>getUTCMilliseconds()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 dirty="0">
                          <a:effectLst/>
                          <a:hlinkClick r:id="rId30"/>
                        </a:rPr>
                        <a:t>setUTCMilliseconds()</a:t>
                      </a:r>
                      <a:endParaRPr lang="it-IT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55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>
                          <a:effectLst/>
                        </a:rPr>
                        <a:t>GIORNO (SETTIMANA)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31"/>
                        </a:rPr>
                        <a:t>getDay()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>
                          <a:effectLst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u="sng">
                          <a:effectLst/>
                          <a:hlinkClick r:id="rId32"/>
                        </a:rPr>
                        <a:t>getUTCDay()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400" dirty="0" err="1">
                          <a:effectLst/>
                        </a:rPr>
                        <a:t>N</a:t>
                      </a:r>
                      <a:r>
                        <a:rPr lang="it-IT" sz="1400" dirty="0">
                          <a:effectLst/>
                        </a:rPr>
                        <a:t>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15587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072450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6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ALCUNE CONSIDERAZIONI PER LA CREAZIONE:</a:t>
            </a:r>
          </a:p>
          <a:p>
            <a:r>
              <a:rPr lang="it-IT" dirty="0"/>
              <a:t>È BUONA NORMA FORNIRE GLI ANNI CON 4 CIFRE; </a:t>
            </a:r>
            <a:br>
              <a:rPr lang="it-IT" dirty="0"/>
            </a:br>
            <a:r>
              <a:rPr lang="it-IT" dirty="0"/>
              <a:t>SE SE NE USANO 2, JAVASCRIPT ASSUME SIANO DEL 1900 </a:t>
            </a:r>
            <a:br>
              <a:rPr lang="it-IT" dirty="0"/>
            </a:br>
            <a:r>
              <a:rPr lang="it-IT" dirty="0"/>
              <a:t>(«new Date(24, 4)» =&gt; MAGGIO 1924);</a:t>
            </a:r>
          </a:p>
          <a:p>
            <a:r>
              <a:rPr lang="it-IT" dirty="0"/>
              <a:t>I MESI PARTONO DA 0 (GEN: 0, FEB: 1, MAR: 2, …);</a:t>
            </a:r>
          </a:p>
          <a:p>
            <a:r>
              <a:rPr lang="it-IT" dirty="0"/>
              <a:t>SE IL GIORNO NON È FORNITO, SI PARTE DAL 1° DEL MESE;</a:t>
            </a:r>
          </a:p>
          <a:p>
            <a:r>
              <a:rPr lang="it-IT" dirty="0"/>
              <a:t>SE ORE, MINUTI, SECONDI O MILLISECONDI NON SONO FORNITI, PARTONO DA 0.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600761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7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E13729C-D914-49FC-19EB-C04DC632B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SE IN CREAZIONE VIENE FORNITA UNA DATA FUORI DAL RANGE, L’API SI «CORREGGE» CREANDO UNA DATA CORRETTA.</a:t>
            </a:r>
          </a:p>
          <a:p>
            <a:r>
              <a:rPr lang="it-IT" dirty="0"/>
              <a:t>IL CONFRONTO TRA DATE VA SEMPRE FATTO CONSIDERANDO I MILLISECONDI. </a:t>
            </a:r>
            <a:br>
              <a:rPr lang="it-IT" dirty="0"/>
            </a:br>
            <a:r>
              <a:rPr lang="it-IT" dirty="0"/>
              <a:t>PER OTTENERE LA DATA CORRENTE IN MS, INVECE DI USARE «new Date().</a:t>
            </a:r>
            <a:r>
              <a:rPr lang="it-IT" dirty="0" err="1"/>
              <a:t>getTime</a:t>
            </a:r>
            <a:r>
              <a:rPr lang="it-IT" dirty="0"/>
              <a:t>()» </a:t>
            </a:r>
            <a:br>
              <a:rPr lang="it-IT" dirty="0"/>
            </a:br>
            <a:r>
              <a:rPr lang="it-IT" dirty="0"/>
              <a:t>SI PUÒ USARE «</a:t>
            </a:r>
            <a:r>
              <a:rPr lang="it-IT" dirty="0" err="1"/>
              <a:t>Date.now</a:t>
            </a:r>
            <a:r>
              <a:rPr lang="it-IT" dirty="0"/>
              <a:t>()».</a:t>
            </a:r>
          </a:p>
          <a:p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CF6DE03-4ECD-52BC-5EBF-8EA25CFD3F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1994" y="3221831"/>
            <a:ext cx="4305300" cy="1828800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56ACD128-C9DB-580A-034E-52402C1B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4727567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8</a:t>
            </a:r>
          </a:p>
        </p:txBody>
      </p:sp>
      <p:pic>
        <p:nvPicPr>
          <p:cNvPr id="6" name="Segnaposto contenuto 5" descr="Immagine che contiene testo, Cartoni animati, clipart, illustrazione&#10;&#10;Descrizione generata automaticamente">
            <a:extLst>
              <a:ext uri="{FF2B5EF4-FFF2-40B4-BE49-F238E27FC236}">
                <a16:creationId xmlns:a16="http://schemas.microsoft.com/office/drawing/2014/main" id="{1E9635E9-F8DA-8CC6-E3E9-97808AE50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3946719" y="2336800"/>
            <a:ext cx="3082537" cy="3598863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A05F32E-DFCA-6E05-A672-ECD1B3EA0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341387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9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ECMASCRIPT PRESCRIVE UN SOLO FORMATO UNIVERSALMENTE SUPPORTATO PER LA CONVERSIONE DA/A STRINGA:</a:t>
            </a:r>
          </a:p>
          <a:p>
            <a:pPr marL="0" indent="0" algn="ctr">
              <a:buNone/>
            </a:pPr>
            <a:r>
              <a:rPr lang="it-IT" dirty="0"/>
              <a:t>«</a:t>
            </a:r>
            <a:r>
              <a:rPr lang="it-IT" dirty="0" err="1"/>
              <a:t>YYYY-MM-DDTHH:mm:ss.sssZ</a:t>
            </a:r>
            <a:r>
              <a:rPr lang="it-IT" dirty="0"/>
              <a:t>»</a:t>
            </a:r>
          </a:p>
          <a:p>
            <a:r>
              <a:rPr lang="it-IT" dirty="0"/>
              <a:t>4 CIFRE PER GLI ANNI;</a:t>
            </a:r>
          </a:p>
          <a:p>
            <a:r>
              <a:rPr lang="it-IT" dirty="0"/>
              <a:t>2 CIFRE PER I MESI (RANGE 01 - 12);</a:t>
            </a:r>
          </a:p>
          <a:p>
            <a:r>
              <a:rPr lang="it-IT" dirty="0"/>
              <a:t>2 CIFRE PER I GIORNI (RANGE 01 – 31);</a:t>
            </a:r>
          </a:p>
          <a:p>
            <a:r>
              <a:rPr lang="it-IT" dirty="0"/>
              <a:t>LA LETTERA «T» È OBBLIGATORIA SE SI STA FORNENDO ANCHE IL TEMPO;</a:t>
            </a:r>
          </a:p>
          <a:p>
            <a:r>
              <a:rPr lang="it-IT" dirty="0"/>
              <a:t>2 CIFRE PER LE ORE (RANGE 0 – 23, MA «24:00:00» È ACCETTATO);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0941945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9.1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ECMASCRIPT PRESCRIVE UN SOLO FORMATO UNIVERSALMENTE SUPPORTATO PER LA CONVERSIONE DA/A STRINGA:</a:t>
            </a:r>
          </a:p>
          <a:p>
            <a:pPr marL="0" indent="0" algn="ctr">
              <a:buNone/>
            </a:pPr>
            <a:r>
              <a:rPr lang="it-IT" dirty="0"/>
              <a:t>«</a:t>
            </a:r>
            <a:r>
              <a:rPr lang="it-IT" dirty="0" err="1"/>
              <a:t>YYYY-MM-DDTHH:mm:ss.sssZ</a:t>
            </a:r>
            <a:r>
              <a:rPr lang="it-IT" dirty="0"/>
              <a:t>»</a:t>
            </a:r>
          </a:p>
          <a:p>
            <a:r>
              <a:rPr lang="it-IT" dirty="0"/>
              <a:t>2 CIFRE PER I MINUTI (RANGE 00 - 59);</a:t>
            </a:r>
          </a:p>
          <a:p>
            <a:r>
              <a:rPr lang="it-IT" dirty="0"/>
              <a:t>2 CIFRE PER I SECONDI (RANGE 00 - 59);</a:t>
            </a:r>
          </a:p>
          <a:p>
            <a:r>
              <a:rPr lang="it-IT" dirty="0"/>
              <a:t>3 CIFRE PER I MILLISECONDI (RANGE 000 – 999)</a:t>
            </a:r>
          </a:p>
          <a:p>
            <a:r>
              <a:rPr lang="it-IT" dirty="0"/>
              <a:t>LA LETTERA «</a:t>
            </a:r>
            <a:r>
              <a:rPr lang="it-IT" dirty="0" err="1"/>
              <a:t>Z</a:t>
            </a:r>
            <a:r>
              <a:rPr lang="it-IT" dirty="0"/>
              <a:t>» INDICA IL FUSO ORARIO: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Z</a:t>
            </a:r>
            <a:r>
              <a:rPr lang="it-IT" dirty="0"/>
              <a:t>» INDICA IL TEMPO UTC;</a:t>
            </a:r>
          </a:p>
          <a:p>
            <a:pPr lvl="1"/>
            <a:r>
              <a:rPr lang="it-IT" dirty="0"/>
              <a:t>PER ALTRI FUSI SI USA +/- SEGUITO DALL’OFFSET IN FORMATO «</a:t>
            </a:r>
            <a:r>
              <a:rPr lang="it-IT" dirty="0" err="1"/>
              <a:t>HH:mm</a:t>
            </a:r>
            <a:r>
              <a:rPr lang="it-IT" dirty="0"/>
              <a:t>» 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463060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9.2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ECMASCRIPT PRESCRIVE UN SOLO FORMATO UNIVERSALMENTE SUPPORTATO PER LA CONVERSIONE DA/A STRINGA:</a:t>
            </a:r>
          </a:p>
          <a:p>
            <a:pPr marL="0" indent="0" algn="ctr">
              <a:buNone/>
            </a:pPr>
            <a:r>
              <a:rPr lang="it-IT" dirty="0"/>
              <a:t>«</a:t>
            </a:r>
            <a:r>
              <a:rPr lang="it-IT" dirty="0" err="1"/>
              <a:t>YYYY-MM-DDTHH:mm:ss.sssZ</a:t>
            </a:r>
            <a:r>
              <a:rPr lang="it-IT" dirty="0"/>
              <a:t>»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MOLTI ELEMENTI POSSONO ESSERE OMESSI, AD ESEMPIO SONO VALIDI:</a:t>
            </a:r>
          </a:p>
          <a:p>
            <a:pPr lvl="1"/>
            <a:r>
              <a:rPr lang="it-IT" dirty="0"/>
              <a:t>«YYYY» / «YYYY-MM» / «YYYY-MM-DD»;</a:t>
            </a:r>
          </a:p>
          <a:p>
            <a:pPr lvl="1"/>
            <a:r>
              <a:rPr lang="it-IT" dirty="0"/>
              <a:t>UNO DEI TRE PRECEDENTI SEGUITO DALLA LETTERA «T» E SEGUITO DA UNO TRA: «</a:t>
            </a:r>
            <a:r>
              <a:rPr lang="it-IT" dirty="0" err="1"/>
              <a:t>HH:mm</a:t>
            </a:r>
            <a:r>
              <a:rPr lang="it-IT" dirty="0"/>
              <a:t>» / «</a:t>
            </a:r>
            <a:r>
              <a:rPr lang="it-IT" dirty="0" err="1"/>
              <a:t>HH:mm:ss</a:t>
            </a:r>
            <a:r>
              <a:rPr lang="it-IT" dirty="0"/>
              <a:t>» / «</a:t>
            </a:r>
            <a:r>
              <a:rPr lang="it-IT" dirty="0" err="1"/>
              <a:t>HH:mm:ss.sss</a:t>
            </a:r>
            <a:r>
              <a:rPr lang="it-IT" dirty="0"/>
              <a:t>»;</a:t>
            </a:r>
          </a:p>
          <a:p>
            <a:pPr lvl="1"/>
            <a:r>
              <a:rPr lang="it-IT" dirty="0"/>
              <a:t>UNA QUALUNQUE COMBINAZIONE PRECEDENTE SEGUITA DAL FUSO ORARIO.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28104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</a:t>
            </a:r>
          </a:p>
        </p:txBody>
      </p:sp>
      <p:pic>
        <p:nvPicPr>
          <p:cNvPr id="8" name="Segnaposto contenuto 7" descr="Timeline of JS history from 1993 to 2011">
            <a:extLst>
              <a:ext uri="{FF2B5EF4-FFF2-40B4-BE49-F238E27FC236}">
                <a16:creationId xmlns:a16="http://schemas.microsoft.com/office/drawing/2014/main" id="{01EB767A-0304-BC8D-5C16-7CB0AAEE0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088" y="2675731"/>
            <a:ext cx="6781800" cy="2921000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246683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9.3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ECMASCRIPT PRESCRIVE UN SOLO FORMATO UNIVERSALMENTE SUPPORTATO PER LA CONVERSIONE DA/A STRINGA:</a:t>
            </a:r>
          </a:p>
          <a:p>
            <a:pPr marL="0" indent="0" algn="ctr">
              <a:buNone/>
            </a:pPr>
            <a:r>
              <a:rPr lang="it-IT" dirty="0"/>
              <a:t>«</a:t>
            </a:r>
            <a:r>
              <a:rPr lang="it-IT" dirty="0" err="1"/>
              <a:t>YYYY-MM-DDTHH:mm:ss.sssZ</a:t>
            </a:r>
            <a:r>
              <a:rPr lang="it-IT" dirty="0"/>
              <a:t>»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QUANDO IL FUSO NON È PRESENTE LE DATE SENZA TEMPO SONO CONSIDERATE UTC, MENTRE QUELLE CON IL TEMPO SONO CONSIDERATE NEL FUSO ORARIO LOCALE.</a:t>
            </a:r>
            <a:br>
              <a:rPr lang="it-IT" dirty="0"/>
            </a:br>
            <a:r>
              <a:rPr lang="it-IT" dirty="0"/>
              <a:t>APPROFONDIMENTO: </a:t>
            </a:r>
            <a:r>
              <a:rPr lang="it-IT" dirty="0">
                <a:hlinkClick r:id="rId3"/>
              </a:rPr>
              <a:t>https://maggiepint.com/2017/04/11/fixing-javascript-date-web-compatibility-and-reality/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741820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10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UNA FUNZIONI CHE, FORNITA IN INPUT LA DATA DI NASCITA DI UNA PERSONA, NE CALCOLI L’ETÀ IN ANNI, MESI E GIORNI RISPETTO ALLA DATA ATTUALE.</a:t>
            </a:r>
          </a:p>
          <a:p>
            <a:pPr marL="0" indent="0">
              <a:buNone/>
            </a:pPr>
            <a:r>
              <a:rPr lang="it-IT" dirty="0"/>
              <a:t>IMPORTANTE: QUANDO SI CONFRONTANO I TRE VALORI PER IL CALCOLO, AGGIUSTARE IL CONTEGGIO IN BASE ALLE DIFFERENZE NEGATIVE, ES: 31.05.1990 =&gt; 22.05.2024</a:t>
            </a:r>
            <a:br>
              <a:rPr lang="it-IT" dirty="0"/>
            </a:br>
            <a:r>
              <a:rPr lang="it-IT" dirty="0"/>
              <a:t>22 – 31 = -9  </a:t>
            </a:r>
            <a:r>
              <a:rPr lang="it-IT" dirty="0">
                <a:sym typeface="Wingdings" pitchFamily="2" charset="2"/>
              </a:rPr>
              <a:t>  TOGLIERE 9 GIORNI AL MESE PRECEDENTE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TEMPO: 30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03697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– 11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 PIANIFICATORE FERIE:</a:t>
            </a:r>
          </a:p>
          <a:p>
            <a:pPr lvl="1"/>
            <a:r>
              <a:rPr lang="it-IT" dirty="0"/>
              <a:t>DEFINIRE UNA FUNZIONE COSTRUTTORE «Holiday» CHE ABBIA TITOLO, DESCRIZIONE E DATA;</a:t>
            </a:r>
          </a:p>
          <a:p>
            <a:pPr lvl="1"/>
            <a:r>
              <a:rPr lang="it-IT" dirty="0"/>
              <a:t>CREARE UN OGGETTO «</a:t>
            </a:r>
            <a:r>
              <a:rPr lang="it-IT" dirty="0" err="1"/>
              <a:t>HolidayPlanner</a:t>
            </a:r>
            <a:r>
              <a:rPr lang="it-IT" dirty="0"/>
              <a:t>» CON ALL’INTERNO UNA PROPERTY «</a:t>
            </a:r>
            <a:r>
              <a:rPr lang="it-IT" dirty="0" err="1"/>
              <a:t>holiday</a:t>
            </a:r>
            <a:r>
              <a:rPr lang="it-IT" dirty="0"/>
              <a:t>» DI TIPO ARRAY;</a:t>
            </a:r>
          </a:p>
          <a:p>
            <a:pPr lvl="1"/>
            <a:r>
              <a:rPr lang="it-IT" dirty="0"/>
              <a:t>AGGIUNGERE FUNZIONI PER AGGIUNGERE E CANCELLARE FERIE;</a:t>
            </a:r>
          </a:p>
          <a:p>
            <a:pPr lvl="1"/>
            <a:r>
              <a:rPr lang="it-IT" dirty="0"/>
              <a:t>AGGIUNGERE UNA FUNZIONE CHE FORNITA UNA DATA RESTITUISCA TUTTE LE FERIE NEI SUCCESSIVI 7 GIORNI;</a:t>
            </a:r>
          </a:p>
          <a:p>
            <a:pPr lvl="1"/>
            <a:r>
              <a:rPr lang="it-IT" dirty="0"/>
              <a:t>AGGIUNGERE UNA FUNZIONE CHE FORNITA UNA DATA RESTITUISCE TUTTE LE FERIE PRECEDENTI.</a:t>
            </a:r>
          </a:p>
          <a:p>
            <a:pPr marL="0" indent="0">
              <a:buNone/>
            </a:pPr>
            <a:r>
              <a:rPr lang="it-IT" dirty="0"/>
              <a:t>TEMPO: 20 MINUTI</a:t>
            </a:r>
          </a:p>
          <a:p>
            <a:pPr lvl="1"/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623147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UNA «</a:t>
            </a:r>
            <a:r>
              <a:rPr lang="it-IT" dirty="0" err="1"/>
              <a:t>Map</a:t>
            </a:r>
            <a:r>
              <a:rPr lang="it-IT" dirty="0"/>
              <a:t>» IN JAVASCRIPT È UN OGGETTO CHE PERMETTE DI MEMORIZZARE COPPIE CHIAVE – VALORE.</a:t>
            </a:r>
          </a:p>
          <a:p>
            <a:pPr marL="0" indent="0">
              <a:buNone/>
            </a:pPr>
            <a:r>
              <a:rPr lang="it-IT" dirty="0"/>
              <a:t>LE CHIAVI DI UNA MAPPA SONO UNIVOCHE; CICLARE SU UNA MAPPA (CON UN «</a:t>
            </a:r>
            <a:r>
              <a:rPr lang="it-IT" dirty="0" err="1"/>
              <a:t>for..of</a:t>
            </a:r>
            <a:r>
              <a:rPr lang="it-IT" dirty="0"/>
              <a:t>») RITORNA UN ARRAY DI DUE ELEMENTI [CHIAVE, VALORE] AD OGNI ITERAZIONE.</a:t>
            </a:r>
          </a:p>
          <a:p>
            <a:pPr marL="0" indent="0">
              <a:buNone/>
            </a:pPr>
            <a:r>
              <a:rPr lang="it-IT" dirty="0"/>
              <a:t>SE ESISTONO GIÀ GLI OGGETTI, A COSA SERVONO LE MAPPE?</a:t>
            </a:r>
          </a:p>
        </p:txBody>
      </p:sp>
      <p:pic>
        <p:nvPicPr>
          <p:cNvPr id="6" name="Segnaposto contenuto 5" descr="Immagine che contiene testo, Cartoni animati, clipart, Viso umano&#10;&#10;Descrizione generata automaticamente">
            <a:extLst>
              <a:ext uri="{FF2B5EF4-FFF2-40B4-BE49-F238E27FC236}">
                <a16:creationId xmlns:a16="http://schemas.microsoft.com/office/drawing/2014/main" id="{57C8BE6B-3FDA-9F8A-D8D6-6CEFC881F3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785"/>
          <a:stretch/>
        </p:blipFill>
        <p:spPr>
          <a:xfrm>
            <a:off x="6204744" y="2336873"/>
            <a:ext cx="3898560" cy="3386857"/>
          </a:xfr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285D065C-2CA6-05A9-16CF-188487BD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29490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2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4BB89E31-0404-BF1C-2B1D-8E688DCCD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923713"/>
              </p:ext>
            </p:extLst>
          </p:nvPr>
        </p:nvGraphicFramePr>
        <p:xfrm>
          <a:off x="681038" y="2336800"/>
          <a:ext cx="9613902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1">
                  <a:extLst>
                    <a:ext uri="{9D8B030D-6E8A-4147-A177-3AD203B41FA5}">
                      <a16:colId xmlns:a16="http://schemas.microsoft.com/office/drawing/2014/main" val="1276255672"/>
                    </a:ext>
                  </a:extLst>
                </a:gridCol>
                <a:gridCol w="4806951">
                  <a:extLst>
                    <a:ext uri="{9D8B030D-6E8A-4147-A177-3AD203B41FA5}">
                      <a16:colId xmlns:a16="http://schemas.microsoft.com/office/drawing/2014/main" val="188270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MAPPA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OGGETTO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77942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UNA MAPPA NON HA CHIAVI, TRANNE QUELLE AGGIUNTE DALL’UTENTE.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 OGGETTO HA UN PROTOTIPO, QUINDI HA DELLE PROPERTY DI DEFAULT.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205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UNA MAPPA È «SAFE TO USE» CON LE COPPIE CHIAVI-VALORE FORNITE DALL’UTENTE.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UN OGGETTO PUÒ SUBIRE UN ATTACCO CHE VADA A FARE OVERRIDE SUL PROTOTIPO E QUINDI SUBIRE ESECUZIONE DI CODICE REMOTO.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44164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LA CHIAVE DI UNA MAPPA PUÒ ESSERE QUALUNQUE COSE (ANCHE UNA FUNZIONE O UN OGGETTO).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 CHIAVE DI UN OGGETTO È SEMPRE E SOLO UNA STRINGA.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98551028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2816375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2.1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4BB89E31-0404-BF1C-2B1D-8E688DCCD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121285"/>
              </p:ext>
            </p:extLst>
          </p:nvPr>
        </p:nvGraphicFramePr>
        <p:xfrm>
          <a:off x="681038" y="2336800"/>
          <a:ext cx="9613902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1">
                  <a:extLst>
                    <a:ext uri="{9D8B030D-6E8A-4147-A177-3AD203B41FA5}">
                      <a16:colId xmlns:a16="http://schemas.microsoft.com/office/drawing/2014/main" val="1276255672"/>
                    </a:ext>
                  </a:extLst>
                </a:gridCol>
                <a:gridCol w="4806951">
                  <a:extLst>
                    <a:ext uri="{9D8B030D-6E8A-4147-A177-3AD203B41FA5}">
                      <a16:colId xmlns:a16="http://schemas.microsoft.com/office/drawing/2014/main" val="188270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MAPPA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OGGETTO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77942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LE CHIAVI DI UNA MAPPA SONO ORDINATE RISPETTO ALL’ORDINE DI INSERIMENTO.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L’ORDINE DELLE CHIAVI DI UN OGGETTO È UN MECCANISMO NON AFFIDABILE; NON ESISTE UN’API CHE PERMETTE DI ITERARE TUTTE LE PROPERTY DELL’OGGETTO.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205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IL NUMERO DI ELEMENTI È RICAVABILE TRAMITE LA PROPERTY «size».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NUMERO DI ELEMENTI SI PUÒ RICAVARE DA «</a:t>
                      </a:r>
                      <a:r>
                        <a:rPr lang="it-IT" dirty="0" err="1"/>
                        <a:t>Object.keys</a:t>
                      </a:r>
                      <a:r>
                        <a:rPr lang="it-IT" dirty="0"/>
                        <a:t>().</a:t>
                      </a:r>
                      <a:r>
                        <a:rPr lang="it-IT" dirty="0" err="1"/>
                        <a:t>length</a:t>
                      </a:r>
                      <a:r>
                        <a:rPr lang="it-IT" dirty="0"/>
                        <a:t>» (POCO EFFICIENTE).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44164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UNA MAPPA È ITERABILE.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UN OGGETTO NON È DIRETTAMENTE ITERABILE; SI PUÒ USARE IL «for…in» O ITERARE SULLE KEYS/ENTRIES.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98551028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467140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2.2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4BB89E31-0404-BF1C-2B1D-8E688DCCD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908096"/>
              </p:ext>
            </p:extLst>
          </p:nvPr>
        </p:nvGraphicFramePr>
        <p:xfrm>
          <a:off x="681038" y="2336800"/>
          <a:ext cx="9613902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1">
                  <a:extLst>
                    <a:ext uri="{9D8B030D-6E8A-4147-A177-3AD203B41FA5}">
                      <a16:colId xmlns:a16="http://schemas.microsoft.com/office/drawing/2014/main" val="1276255672"/>
                    </a:ext>
                  </a:extLst>
                </a:gridCol>
                <a:gridCol w="4806951">
                  <a:extLst>
                    <a:ext uri="{9D8B030D-6E8A-4147-A177-3AD203B41FA5}">
                      <a16:colId xmlns:a16="http://schemas.microsoft.com/office/drawing/2014/main" val="188270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MAPPA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OGGETTO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77942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UNA MAPPA È OTTIMIZZATA QUANDO SI RICHIEDONO FREQUENTI AGGIUNTE/RIMOZIONI.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UN OGGETTO NON È OTTIMIZZATO QUANDO SI RICHIEDONO FREQUENTI AGGIUNTE/RIMOZIONI.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205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NESSUN SUPPORTO NATIVO AL PARSING.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SUPPORTO NATIVO AL PARSING USANDO «</a:t>
                      </a:r>
                      <a:r>
                        <a:rPr lang="it-IT" dirty="0" err="1"/>
                        <a:t>JSON.parse</a:t>
                      </a:r>
                      <a:r>
                        <a:rPr lang="it-IT" dirty="0"/>
                        <a:t>()».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44164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NESSUN SUPPORTO NATIVO ALLA SERIALIZZAZIONE.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SUPPORTO NATIVO ALLA SERIALIZZAZIONE USANDO «</a:t>
                      </a:r>
                      <a:r>
                        <a:rPr lang="it-IT" dirty="0" err="1"/>
                        <a:t>JSON.stringify</a:t>
                      </a:r>
                      <a:r>
                        <a:rPr lang="it-IT" dirty="0"/>
                        <a:t>()».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98551028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827B2B-BC9F-9A69-04ED-808AC73CC1BE}"/>
              </a:ext>
            </a:extLst>
          </p:cNvPr>
          <p:cNvSpPr txBox="1"/>
          <p:nvPr/>
        </p:nvSpPr>
        <p:spPr>
          <a:xfrm>
            <a:off x="680322" y="5178056"/>
            <a:ext cx="961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MAI USARE IL GET/SET DEGLI OGGETTI (. / []) SULLE MAPPE!</a:t>
            </a:r>
          </a:p>
        </p:txBody>
      </p:sp>
    </p:spTree>
    <p:extLst>
      <p:ext uri="{BB962C8B-B14F-4D97-AF65-F5344CB8AC3E}">
        <p14:creationId xmlns:p14="http://schemas.microsoft.com/office/powerpoint/2010/main" val="9684959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PER CREARE UNA MAPPA SI USA IL COSTRUTTORE «</a:t>
            </a:r>
            <a:r>
              <a:rPr lang="it-IT" dirty="0" err="1"/>
              <a:t>Map</a:t>
            </a:r>
            <a:r>
              <a:rPr lang="it-IT" dirty="0"/>
              <a:t>», CON I METODI:</a:t>
            </a:r>
          </a:p>
          <a:p>
            <a:pPr lvl="1"/>
            <a:r>
              <a:rPr lang="it-IT" dirty="0"/>
              <a:t>«set» PER AGGIUNGERE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has</a:t>
            </a:r>
            <a:r>
              <a:rPr lang="it-IT" dirty="0"/>
              <a:t>» PER CONTROLLARE SE L’ELEMENTO ESISTE;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get</a:t>
            </a:r>
            <a:r>
              <a:rPr lang="it-IT" dirty="0"/>
              <a:t>» PER OTTENERE L’ELEMENTO CORRISPONDENTE;</a:t>
            </a:r>
          </a:p>
          <a:p>
            <a:pPr lvl="1"/>
            <a:r>
              <a:rPr lang="it-IT" dirty="0"/>
              <a:t>«delete» PER CANCELLARE L’ELEMENTO;</a:t>
            </a:r>
          </a:p>
          <a:p>
            <a:pPr lvl="1"/>
            <a:r>
              <a:rPr lang="it-IT" dirty="0"/>
              <a:t>«clear» PER SVUOTARE LA MAPPA.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70A5A929-2A65-FEB3-A1B6-D77D2CA20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2944" y="2872581"/>
            <a:ext cx="4343400" cy="25273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5717244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PER CREARE UNA MAPPA SI USA IL COSTRUTTORE «</a:t>
            </a:r>
            <a:r>
              <a:rPr lang="it-IT" dirty="0" err="1"/>
              <a:t>Map</a:t>
            </a:r>
            <a:r>
              <a:rPr lang="it-IT" dirty="0"/>
              <a:t>», CON I METODI:</a:t>
            </a:r>
          </a:p>
          <a:p>
            <a:pPr lvl="1"/>
            <a:r>
              <a:rPr lang="it-IT" dirty="0"/>
              <a:t>«set» PER AGGIUNGERE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has</a:t>
            </a:r>
            <a:r>
              <a:rPr lang="it-IT" dirty="0"/>
              <a:t>» PER CONTROLLARE SE L’ELEMENTO ESISTE;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get</a:t>
            </a:r>
            <a:r>
              <a:rPr lang="it-IT" dirty="0"/>
              <a:t>» PER OTTENERE L’ELEMENTO CORRISPONDENTE;</a:t>
            </a:r>
          </a:p>
          <a:p>
            <a:pPr lvl="1"/>
            <a:r>
              <a:rPr lang="it-IT" dirty="0"/>
              <a:t>«delete» PER CANCELLARE L’ELEMENTO;</a:t>
            </a:r>
          </a:p>
          <a:p>
            <a:pPr lvl="1"/>
            <a:r>
              <a:rPr lang="it-IT" dirty="0"/>
              <a:t>«clear» PER SVUOTARE LA MAPPA.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70A5A929-2A65-FEB3-A1B6-D77D2CA20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2944" y="2872581"/>
            <a:ext cx="4343400" cy="25273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360329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5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Map</a:t>
            </a:r>
            <a:r>
              <a:rPr lang="it-IT" dirty="0"/>
              <a:t>» ESPONE TRE METODI CHE PERMETTONO L’ITERAZIONE DIRETTA: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map.keys</a:t>
            </a:r>
            <a:r>
              <a:rPr lang="it-IT" dirty="0"/>
              <a:t>()» TORNA LE CHIAVI;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map.values</a:t>
            </a:r>
            <a:r>
              <a:rPr lang="it-IT" dirty="0"/>
              <a:t>()» TORNA I VALORI;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map.entries</a:t>
            </a:r>
            <a:r>
              <a:rPr lang="it-IT" dirty="0"/>
              <a:t>()» TORNA GLI ELEMENTI INSERITI SOTTO FORMA DI UN ARRAY [CHIAVE, VALORE]</a:t>
            </a:r>
          </a:p>
          <a:p>
            <a:pPr marL="0" indent="0">
              <a:buNone/>
            </a:pPr>
            <a:r>
              <a:rPr lang="it-IT" dirty="0"/>
              <a:t>ESISTE ANCHE UN METODO «.</a:t>
            </a:r>
            <a:r>
              <a:rPr lang="it-IT" dirty="0" err="1"/>
              <a:t>forEach</a:t>
            </a:r>
            <a:r>
              <a:rPr lang="it-IT" dirty="0"/>
              <a:t>()» SIMILE AGLI ARRAY.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3721504-C1BB-C82C-C151-A36E6528A3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15453"/>
            <a:ext cx="4700588" cy="3041556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9122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1993: VIENE RILASCIATO «MOSAIC», IL PRIMO BROWSER CON INTERFACCIA GRAFICA.</a:t>
            </a:r>
            <a:br>
              <a:rPr lang="it-IT" dirty="0"/>
            </a:br>
            <a:endParaRPr lang="it-IT" dirty="0"/>
          </a:p>
          <a:p>
            <a:r>
              <a:rPr lang="it-IT" dirty="0"/>
              <a:t>1994: GLI SVILUPPATORI DI «MOSAIC» CREANO L’AZIENDA NETSCAPE E RILASCIANO «NETSCAPE NAVIGATOR». </a:t>
            </a:r>
            <a:br>
              <a:rPr lang="it-IT" dirty="0"/>
            </a:br>
            <a:r>
              <a:rPr lang="it-IT" dirty="0"/>
              <a:t>LE PAGINE WEB SONO STATICHE, SENZA POSSIBILITÀ DI AGGIUNGERE COMPORTAMENTI DINAMICI UNA VOLTA CARICATE DAL BROWSER.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2297863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6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CONTAPAROLE: SCRIVERE UNO SCRIPT CHE DATA IN INPUT UNA FRASE COMPLESSA «text» RESTITUISCA IN CONSOLE IL NUMERO DI OCCORRENZE DI CIASCUNA PAROLA DELLA FRASE.</a:t>
            </a:r>
          </a:p>
          <a:p>
            <a:pPr marL="0" indent="0">
              <a:buNone/>
            </a:pPr>
            <a:r>
              <a:rPr lang="it-IT" dirty="0"/>
              <a:t>USARE «</a:t>
            </a:r>
            <a:r>
              <a:rPr lang="it-IT" dirty="0" err="1"/>
              <a:t>text.split</a:t>
            </a:r>
            <a:r>
              <a:rPr lang="it-IT" dirty="0"/>
              <a:t>(/\</a:t>
            </a:r>
            <a:r>
              <a:rPr lang="it-IT" dirty="0" err="1"/>
              <a:t>s</a:t>
            </a:r>
            <a:r>
              <a:rPr lang="it-IT" dirty="0"/>
              <a:t>+/);» PER SPLITTARE UNA STRINGA IN UN’ARRAY DI STRINGHE; ATTENZIONE AL CASING («TEST Test» 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«test»: 2).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3B00BB60-389F-FFD8-B7A0-1AEBA00D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23046100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7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UNA FUNZIONE CHE CHIEDA ALL’UTENTE DI INSERIRE UN NOME DI UN PRODOTTO E UNA VALUTAZIONE NUMERICA IN UN UNICO PROMPT SEPARATI DA UN CARATTERE JOLLY A SCELTA.</a:t>
            </a:r>
          </a:p>
          <a:p>
            <a:pPr marL="0" indent="0">
              <a:buNone/>
            </a:pPr>
            <a:r>
              <a:rPr lang="it-IT" dirty="0"/>
              <a:t>IL PROMPT CONTINUA AD APPARIRE FINCHÈ L’UTENTE NON PREME «ANNULLA» O CHIUDE O INSERISCE UNA STRINGA SENZA JOLLY.</a:t>
            </a:r>
          </a:p>
          <a:p>
            <a:pPr marL="0" indent="0">
              <a:buNone/>
            </a:pPr>
            <a:r>
              <a:rPr lang="it-IT" dirty="0"/>
              <a:t>CONTINUARE ALLA SLIDE SUCCESSIVA.</a:t>
            </a:r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3B00BB60-389F-FFD8-B7A0-1AEBA00D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997286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7.1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MEMORIZZARE I DATI CHE L’UTENTE INSERISCE IN UNA MAPPA:</a:t>
            </a:r>
            <a:br>
              <a:rPr lang="it-IT" dirty="0"/>
            </a:br>
            <a:r>
              <a:rPr lang="it-IT" dirty="0"/>
              <a:t>LA CHIAVE DEVE ESSERE IL PRODOTTO, IL VALORE UN OGGETTO CHE MEMORIZZI:</a:t>
            </a:r>
          </a:p>
          <a:p>
            <a:pPr lvl="1"/>
            <a:r>
              <a:rPr lang="it-IT" dirty="0"/>
              <a:t>TUTTE LE VALUTAZIONI INSERITE (ARRAY DI VALORI);</a:t>
            </a:r>
          </a:p>
          <a:p>
            <a:pPr lvl="1"/>
            <a:r>
              <a:rPr lang="it-IT" dirty="0"/>
              <a:t>LA MEDIA ARITMETICA DELLE VALUTAZIONI.</a:t>
            </a:r>
          </a:p>
          <a:p>
            <a:pPr marL="0" indent="0">
              <a:buNone/>
            </a:pPr>
            <a:r>
              <a:rPr lang="it-IT" dirty="0"/>
              <a:t>QUANDO L’UTENTE DECIDE DI SMETTERE, LOGGARE TUTTI I DATI INSERITI.</a:t>
            </a:r>
          </a:p>
          <a:p>
            <a:pPr marL="0" indent="0">
              <a:buNone/>
            </a:pPr>
            <a:r>
              <a:rPr lang="it-IT" dirty="0"/>
              <a:t>TEMPO: 25 MINUTI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3B00BB60-389F-FFD8-B7A0-1AEBA00D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210605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5B93192-14E3-845C-354B-CBB969F60C34}"/>
              </a:ext>
            </a:extLst>
          </p:cNvPr>
          <p:cNvSpPr>
            <a:spLocks/>
          </p:cNvSpPr>
          <p:nvPr/>
        </p:nvSpPr>
        <p:spPr>
          <a:xfrm>
            <a:off x="5378678" y="2527821"/>
            <a:ext cx="6296875" cy="2933366"/>
          </a:xfrm>
          <a:prstGeom prst="rect">
            <a:avLst/>
          </a:prstGeom>
          <a:solidFill>
            <a:srgbClr val="4A66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 – 8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RISCRIVERE LA FUNZIONE CHE TORNA LA SEQUENZA DI FIBONACCI SFRUTTANDO LA «MEMOIZATION»:</a:t>
            </a:r>
          </a:p>
        </p:txBody>
      </p:sp>
      <p:pic>
        <p:nvPicPr>
          <p:cNvPr id="6" name="Segnaposto contenuto 5" descr="Immagine che contiene schermata, Rettangolo, quadrato, design&#10;&#10;Descrizione generata automaticamente">
            <a:extLst>
              <a:ext uri="{FF2B5EF4-FFF2-40B4-BE49-F238E27FC236}">
                <a16:creationId xmlns:a16="http://schemas.microsoft.com/office/drawing/2014/main" id="{5240C828-E72E-5BCA-4C27-4025A2CE1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42908" y="2620908"/>
            <a:ext cx="6135734" cy="2683476"/>
          </a:xfr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EA4D587C-AC28-C6F8-02C1-5A00BF0D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A67CBEF-BD54-1654-F7CA-8F39FC3F1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5" y="3962646"/>
            <a:ext cx="3403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803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EBAF8E-B1A5-8428-86C7-D3278A4D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 «Set» IN JAVASCRIPT È UN OGGETTO CHE PERMETTE DI MEMORIZZARE VALORI SENZA CHIAVE.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 VALORI DI UN SET SONO UNIVOCI.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CREARE UN SET SI UTILIZZA IL SUO COSTRUTTORE «new Set()».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COME LE MAPPE, SI PUÒ CICLARE DIRETTAMENTE TRAMITE «for…of».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375F035-52B8-85DA-EB6D-C51F7C1B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923332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– 2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SIMILMENTE ALLE MAPPE, «Set» ESPONE I METODI: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add</a:t>
            </a:r>
            <a:r>
              <a:rPr lang="it-IT" dirty="0"/>
              <a:t>» PER AGGIUNGERE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has</a:t>
            </a:r>
            <a:r>
              <a:rPr lang="it-IT" dirty="0"/>
              <a:t>» PER CONTROLLARE SE L’ELEMENTO ESISTE;</a:t>
            </a:r>
          </a:p>
          <a:p>
            <a:pPr lvl="1"/>
            <a:r>
              <a:rPr lang="it-IT" dirty="0"/>
              <a:t>«delete» PER CANCELLARE L’ELEMENTO;</a:t>
            </a:r>
          </a:p>
          <a:p>
            <a:pPr lvl="1"/>
            <a:r>
              <a:rPr lang="it-IT" dirty="0"/>
              <a:t>«clear» PER SVUOTARE IL SET.</a:t>
            </a:r>
          </a:p>
          <a:p>
            <a:pPr marL="0" indent="0">
              <a:buNone/>
            </a:pPr>
            <a:r>
              <a:rPr lang="it-IT" dirty="0"/>
              <a:t>NON C’È UN METODO GET.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750C1D3-31BF-5610-6EE8-BE0F6B9C44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2894" y="2523331"/>
            <a:ext cx="2603500" cy="32258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841802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– 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«Set» ESPONE «</a:t>
            </a:r>
            <a:r>
              <a:rPr lang="it-IT" dirty="0" err="1"/>
              <a:t>set.values</a:t>
            </a:r>
            <a:r>
              <a:rPr lang="it-IT" dirty="0"/>
              <a:t>()»  CHE TORNA I VALORI NEL SET.</a:t>
            </a:r>
          </a:p>
          <a:p>
            <a:pPr marL="0" indent="0">
              <a:buNone/>
            </a:pPr>
            <a:r>
              <a:rPr lang="it-IT" dirty="0"/>
              <a:t>ESPONE ANCHE «</a:t>
            </a:r>
            <a:r>
              <a:rPr lang="it-IT" dirty="0" err="1"/>
              <a:t>set.keys</a:t>
            </a:r>
            <a:r>
              <a:rPr lang="it-IT" dirty="0"/>
              <a:t>()» E «</a:t>
            </a:r>
            <a:r>
              <a:rPr lang="it-IT" dirty="0" err="1"/>
              <a:t>set.entries</a:t>
            </a:r>
            <a:r>
              <a:rPr lang="it-IT" dirty="0"/>
              <a:t>()» MA SOLO PER COMPATIBILITÀ CON LE MAPPE (I SET NON HANNO CHIAVI).</a:t>
            </a:r>
          </a:p>
          <a:p>
            <a:pPr marL="0" indent="0">
              <a:buNone/>
            </a:pPr>
            <a:r>
              <a:rPr lang="it-IT" dirty="0"/>
              <a:t>ANALOGAMENTE ESISTE ANCHE UN METODO «.</a:t>
            </a:r>
            <a:r>
              <a:rPr lang="it-IT" dirty="0" err="1"/>
              <a:t>forEach</a:t>
            </a:r>
            <a:r>
              <a:rPr lang="it-IT" dirty="0"/>
              <a:t>()», OVE IL SECONDO PARAMETRO È UGUALE AL PRIMO PER COMPATIBILITÀ.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263B971-4696-85DC-2AD5-9296C0CEDD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5194" y="2389981"/>
            <a:ext cx="3898900" cy="34925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480462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FE1C1DBC-7CF4-75DF-CFBA-F7DE10A8B2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24022" y="2413470"/>
            <a:ext cx="4701456" cy="3599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– 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«Set» ESPONE ANCHE METODI PER COMPORRE DUE SETS: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A.difference</a:t>
            </a:r>
            <a:r>
              <a:rPr lang="it-IT" dirty="0"/>
              <a:t>(B)»;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A.intersection</a:t>
            </a:r>
            <a:r>
              <a:rPr lang="it-IT" dirty="0"/>
              <a:t>(B)»;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A.symmetricDifference</a:t>
            </a:r>
            <a:r>
              <a:rPr lang="it-IT" dirty="0"/>
              <a:t>(B)»;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A.union</a:t>
            </a:r>
            <a:r>
              <a:rPr lang="it-IT" dirty="0"/>
              <a:t>(B)»;</a:t>
            </a:r>
          </a:p>
          <a:p>
            <a:pPr marL="0" indent="0">
              <a:buNone/>
            </a:pPr>
            <a:r>
              <a:rPr lang="it-IT" dirty="0"/>
              <a:t>OLTRE AI METODI:</a:t>
            </a:r>
          </a:p>
          <a:p>
            <a:pPr lvl="1"/>
            <a:r>
              <a:rPr lang="it-IT" dirty="0" err="1"/>
              <a:t>A.isDisjointFrom</a:t>
            </a:r>
            <a:r>
              <a:rPr lang="it-IT" dirty="0"/>
              <a:t>(B)</a:t>
            </a:r>
          </a:p>
          <a:p>
            <a:pPr lvl="1"/>
            <a:r>
              <a:rPr lang="it-IT" dirty="0" err="1"/>
              <a:t>A.isSubsetOf</a:t>
            </a:r>
            <a:r>
              <a:rPr lang="it-IT" dirty="0"/>
              <a:t>(B)</a:t>
            </a:r>
          </a:p>
          <a:p>
            <a:pPr lvl="1"/>
            <a:r>
              <a:rPr lang="it-IT" dirty="0" err="1"/>
              <a:t>A.isSupersetOf</a:t>
            </a:r>
            <a:r>
              <a:rPr lang="it-IT" dirty="0"/>
              <a:t>(B)</a:t>
            </a:r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AAC49634-0ED3-9A82-1D78-6BF5E8452A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894" y="3183731"/>
            <a:ext cx="2857500" cy="1905000"/>
          </a:xfr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38C4EECA-10CB-5105-F1F5-46799842F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3006" y="4211441"/>
            <a:ext cx="2160000" cy="1440000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9D90FBC4-1D3C-9A4A-EA5C-80788EB63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4750" y="2667140"/>
            <a:ext cx="2160000" cy="144000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77198702-A607-C404-15DE-80FE91C570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23006" y="266714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454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BROWSER - 1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JAVASCRIPT È STATO CREATO PER ESSERE ESEGUITO IN BROWSER; DA ALLORA SI È EVOLUTO TANTO DA ESSERE POTENZIALMENTE ESEGUIBILE SU QUALSIASI «HOST ENVIRONMENT».</a:t>
            </a:r>
          </a:p>
          <a:p>
            <a:pPr marL="0" indent="0">
              <a:buNone/>
            </a:pPr>
            <a:r>
              <a:rPr lang="it-IT" dirty="0"/>
              <a:t>UN «HOST ENVIRONMENT» AGGIUNGE I PROPRI OGGETTI E METODI IN AGGIUNTA AL LINGUAGGIO; NEL BROWSER L’OGGETTO ALLA BASE DI TUTTO È LA «window».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64D33-F887-568B-4BBA-31655ED20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0039" y="2336800"/>
            <a:ext cx="4289210" cy="3598863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823329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BROWSER - 2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«window» È UN OGGETTO GLOBALE CHE RAPPRESENTA LA FINESTRA DEL BROWSER.</a:t>
            </a:r>
          </a:p>
          <a:p>
            <a:pPr marL="0" indent="0">
              <a:buNone/>
            </a:pPr>
            <a:r>
              <a:rPr lang="it-IT" dirty="0"/>
              <a:t>IL «DOM» (DOCUMENT OBJECT MODEL) È LO STANDARD PER ACCEDERE E MODIFICARE LA PAGINA WEB. L’«HTML DOM» È UN SUBSET DEL DOM.</a:t>
            </a:r>
          </a:p>
          <a:p>
            <a:pPr marL="0" indent="0">
              <a:buNone/>
            </a:pPr>
            <a:r>
              <a:rPr lang="it-IT" dirty="0"/>
              <a:t>IL «BOM» (BROWSER OBJECT MODEL) È L’INSIEME DEGLI OGGETTI AGGIUNTIVI FORNITI DAL BROWSER.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64D33-F887-568B-4BBA-31655ED20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0039" y="2336800"/>
            <a:ext cx="4289210" cy="3598863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8720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2.3</a:t>
            </a:r>
          </a:p>
        </p:txBody>
      </p:sp>
      <p:pic>
        <p:nvPicPr>
          <p:cNvPr id="13" name="Segnaposto contenuto 12" descr="Immagine che contiene testo, elettronica, schermata, schermo&#10;&#10;Descrizione generata automaticamente">
            <a:extLst>
              <a:ext uri="{FF2B5EF4-FFF2-40B4-BE49-F238E27FC236}">
                <a16:creationId xmlns:a16="http://schemas.microsoft.com/office/drawing/2014/main" id="{ABA34B9C-9335-D745-FECE-A4095EA12B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0381" y="2455771"/>
            <a:ext cx="4888069" cy="3234751"/>
          </a:xfrm>
        </p:spPr>
      </p:pic>
      <p:pic>
        <p:nvPicPr>
          <p:cNvPr id="15" name="Segnaposto contenuto 1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4C229EAF-FB69-CC40-14D1-887A4E17EC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455771"/>
            <a:ext cx="4700588" cy="3360920"/>
          </a:xfrm>
        </p:spPr>
      </p:pic>
      <p:sp>
        <p:nvSpPr>
          <p:cNvPr id="18" name="Segnaposto piè di pagina 1">
            <a:extLst>
              <a:ext uri="{FF2B5EF4-FFF2-40B4-BE49-F238E27FC236}">
                <a16:creationId xmlns:a16="http://schemas.microsoft.com/office/drawing/2014/main" id="{455A93C5-13D5-DCE0-8AA7-CBCC236E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2362372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BROWSER - 3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IL «DOM» È UNO STANDARD CODIFICATO DAL W3C CONSORTIUM. È SUDDIVISO IN:</a:t>
            </a:r>
          </a:p>
          <a:p>
            <a:pPr lvl="1"/>
            <a:r>
              <a:rPr lang="it-IT" dirty="0"/>
              <a:t>CORE DOM;</a:t>
            </a:r>
          </a:p>
          <a:p>
            <a:pPr lvl="1"/>
            <a:r>
              <a:rPr lang="it-IT" dirty="0"/>
              <a:t>XML DOM;</a:t>
            </a:r>
          </a:p>
          <a:p>
            <a:pPr lvl="1"/>
            <a:r>
              <a:rPr lang="it-IT" dirty="0"/>
              <a:t>HTML DOM.</a:t>
            </a:r>
          </a:p>
          <a:p>
            <a:pPr marL="0" indent="0">
              <a:buNone/>
            </a:pPr>
            <a:r>
              <a:rPr lang="it-IT" dirty="0"/>
              <a:t>L’«HTML DOM» DEFINISCE PROPERTY, METODI ED EVENTI DI TUTTI GLI ELEMENTI HTML;</a:t>
            </a:r>
            <a:br>
              <a:rPr lang="it-IT" dirty="0"/>
            </a:br>
            <a:r>
              <a:rPr lang="it-IT" dirty="0"/>
              <a:t>È LO STANDARD PER AGGUNGERE, CAMBIARE, CANCELLARE, OTTENERE ELEMENTI HTML.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64D33-F887-568B-4BBA-31655ED20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0039" y="2336800"/>
            <a:ext cx="4289210" cy="3598863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7552314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BROWSER - 4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AL CONTRARIO DEL «DOM», IL «BOM» NON È STANDARDIZZATO ANCHE SE È DESCRITTO NELLA SPECIFICA HTML; TUTTI I BROWSER IMPLEMENTANO PIÙ O MENO LE STESSE PROPERTY E METODI.</a:t>
            </a:r>
          </a:p>
          <a:p>
            <a:pPr marL="0" indent="0">
              <a:buNone/>
            </a:pPr>
            <a:r>
              <a:rPr lang="it-IT" dirty="0"/>
              <a:t>ESSO PERMETTE L’INTERAZIONE UTENTE CON IL BROWSER, ESCLUSO IL DOCUMENT.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64D33-F887-568B-4BBA-31655ED20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0039" y="2336800"/>
            <a:ext cx="4289210" cy="3598863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2E219808-236E-AF36-2B84-A7F91DD5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63788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- 1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 DOCUMENTO HTML È COSTITUITO DA TAGS O «HTML ELEMENTS».</a:t>
            </a:r>
          </a:p>
          <a:p>
            <a:pPr marL="0" indent="0">
              <a:buNone/>
            </a:pPr>
            <a:r>
              <a:rPr lang="it-IT" dirty="0"/>
              <a:t>SECONDO IL DOM, OGNI HTML ELEMENT È UN OGGETTO:</a:t>
            </a:r>
          </a:p>
          <a:p>
            <a:pPr lvl="1"/>
            <a:r>
              <a:rPr lang="it-IT" dirty="0"/>
              <a:t>LE SUE PROPERTY SONO VALORI CHE SI POSSONO LEGGERE / SCRIVERE (ES. PER CAMBIARNE IL CONTENTUTO),</a:t>
            </a:r>
          </a:p>
          <a:p>
            <a:pPr lvl="1"/>
            <a:r>
              <a:rPr lang="it-IT" dirty="0"/>
              <a:t>I SUO METODI SONO AZIONI CHE SI POSSONO SVOLGERE SU DI ESSO (ES. AGGIUNGERE / CANCELLARE).</a:t>
            </a:r>
          </a:p>
          <a:p>
            <a:pPr marL="0" indent="0">
              <a:buNone/>
            </a:pPr>
            <a:r>
              <a:rPr lang="it-IT" dirty="0"/>
              <a:t>L’OGGETTO DI PARTENZA IN JAVASCRIPT È SEMPRE IL DOCUMENT:</a:t>
            </a:r>
          </a:p>
          <a:p>
            <a:pPr lvl="1"/>
            <a:r>
              <a:rPr lang="it-IT" dirty="0"/>
              <a:t>&lt;html&gt; = </a:t>
            </a:r>
            <a:r>
              <a:rPr lang="it-IT" dirty="0" err="1"/>
              <a:t>document.documentElement</a:t>
            </a:r>
            <a:endParaRPr lang="it-IT" dirty="0"/>
          </a:p>
          <a:p>
            <a:pPr lvl="1"/>
            <a:r>
              <a:rPr lang="it-IT" dirty="0"/>
              <a:t>&lt;body&gt; = </a:t>
            </a:r>
            <a:r>
              <a:rPr lang="it-IT" dirty="0" err="1"/>
              <a:t>document.body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&lt;head&gt; = </a:t>
            </a:r>
            <a:r>
              <a:rPr lang="it-IT" dirty="0" err="1"/>
              <a:t>document.head</a:t>
            </a:r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ACAC0692-9BF3-D983-70FC-D14279E8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6861614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A PARTIRE DAI TOP TAGS, PER OGNI ELEMENTO SI POSSONO DEFINIRE I SUOI «CHILD NODES», «SIBLINGS» E «DESCENDANTS».</a:t>
            </a:r>
          </a:p>
          <a:p>
            <a:r>
              <a:rPr lang="it-IT" dirty="0"/>
              <a:t>«CHILD NODES»</a:t>
            </a:r>
            <a:br>
              <a:rPr lang="it-IT" dirty="0"/>
            </a:br>
            <a:r>
              <a:rPr lang="it-IT" dirty="0"/>
              <a:t>TAG CHE SONO «FIGLI DIRETTI»;</a:t>
            </a:r>
            <a:br>
              <a:rPr lang="it-IT" dirty="0"/>
            </a:br>
            <a:r>
              <a:rPr lang="it-IT" dirty="0"/>
              <a:t>SI POSSONO OTTENERE CON «.</a:t>
            </a:r>
            <a:r>
              <a:rPr lang="it-IT" dirty="0" err="1"/>
              <a:t>childNodes</a:t>
            </a:r>
            <a:r>
              <a:rPr lang="it-IT" dirty="0"/>
              <a:t>» E, IN PARTICOLARE, «.</a:t>
            </a:r>
            <a:r>
              <a:rPr lang="it-IT" dirty="0" err="1"/>
              <a:t>firstChild</a:t>
            </a:r>
            <a:r>
              <a:rPr lang="it-IT" dirty="0"/>
              <a:t>» E «.</a:t>
            </a:r>
            <a:r>
              <a:rPr lang="it-IT" dirty="0" err="1"/>
              <a:t>lastChild</a:t>
            </a:r>
            <a:r>
              <a:rPr lang="it-IT" dirty="0"/>
              <a:t>» RESTITUISCONO IL PRIMO E L’ULTIMO ELEMENTO DELLA LISTA;</a:t>
            </a:r>
          </a:p>
        </p:txBody>
      </p:sp>
      <p:pic>
        <p:nvPicPr>
          <p:cNvPr id="7" name="Segnaposto contenuto 6" descr="Immagine che contiene Viso umano, testo, uomo, schermata&#10;&#10;Descrizione generata automaticamente">
            <a:extLst>
              <a:ext uri="{FF2B5EF4-FFF2-40B4-BE49-F238E27FC236}">
                <a16:creationId xmlns:a16="http://schemas.microsoft.com/office/drawing/2014/main" id="{DD3191B1-95D4-CDEB-423E-F51C4DA60E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706612"/>
            <a:ext cx="4700588" cy="2859238"/>
          </a:xfr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0A9996BF-718F-3567-DBC4-037B3247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2025424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«DESCENDANTS»</a:t>
            </a:r>
            <a:br>
              <a:rPr lang="it-IT" dirty="0"/>
            </a:br>
            <a:r>
              <a:rPr lang="it-IT" dirty="0"/>
              <a:t>TAG CHE SONO INNESTATI NEI «CHILD NODES», QUINDI SONO DISCENDENTI INDIRETTI DEL TAG;</a:t>
            </a:r>
          </a:p>
          <a:p>
            <a:r>
              <a:rPr lang="it-IT" dirty="0"/>
              <a:t>«SIBLINGS»</a:t>
            </a:r>
            <a:br>
              <a:rPr lang="it-IT" dirty="0"/>
            </a:br>
            <a:r>
              <a:rPr lang="it-IT" dirty="0"/>
              <a:t>TAG CHE SONO FIGLI DELLO STESSO PADRE; SI POSSONO USARE LE PROPERTY «</a:t>
            </a:r>
            <a:r>
              <a:rPr lang="it-IT" dirty="0" err="1"/>
              <a:t>previousSibling</a:t>
            </a:r>
            <a:r>
              <a:rPr lang="it-IT" dirty="0"/>
              <a:t>» E «</a:t>
            </a:r>
            <a:r>
              <a:rPr lang="it-IT" dirty="0" err="1"/>
              <a:t>nextSibling</a:t>
            </a:r>
            <a:r>
              <a:rPr lang="it-IT" dirty="0"/>
              <a:t>» PER OTTENERE IL PRECEDENTE E IL SUCCESSIVO, E «</a:t>
            </a:r>
            <a:r>
              <a:rPr lang="it-IT" dirty="0" err="1"/>
              <a:t>parentNode</a:t>
            </a:r>
            <a:r>
              <a:rPr lang="it-IT" dirty="0"/>
              <a:t>» PER OTTENERE IL PADRE.</a:t>
            </a:r>
          </a:p>
          <a:p>
            <a:pPr marL="0" indent="0">
              <a:buNone/>
            </a:pPr>
            <a:r>
              <a:rPr lang="it-IT" dirty="0"/>
              <a:t>TUTTI GLI ELEMENTI OTTENUTI CON LE PROPERTY VISTE SONO DI TIPO «COLLECTIONS»: SONO READ-ONLY, E SI AGGIORNANO AUTOMATICAMENTE SE IL DOM VIENE MODIFICATO.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ACAC0692-9BF3-D983-70FC-D14279E8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629382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«</a:t>
            </a:r>
            <a:r>
              <a:rPr lang="it-IT" dirty="0" err="1"/>
              <a:t>document</a:t>
            </a:r>
            <a:r>
              <a:rPr lang="it-IT" dirty="0"/>
              <a:t>» METTE A DISPOSIZIONE ALTRI METODI PER CERCARE TAGS LA CUI POSIZIONE NON È ESATTAMENTE NOTA.</a:t>
            </a:r>
          </a:p>
          <a:p>
            <a:pPr marL="0" indent="0">
              <a:buNone/>
            </a:pPr>
            <a:r>
              <a:rPr lang="it-IT" dirty="0"/>
              <a:t>IL PIÙ SEMPLICE È «</a:t>
            </a:r>
            <a:r>
              <a:rPr lang="it-IT" dirty="0" err="1"/>
              <a:t>getElementById</a:t>
            </a:r>
            <a:r>
              <a:rPr lang="it-IT" dirty="0"/>
              <a:t>», CHE TORNA L’ELEMENTO CON L’ID FORNITO, SE PRESENTE.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IMPORTANTE: </a:t>
            </a:r>
            <a:br>
              <a:rPr lang="it-IT" dirty="0"/>
            </a:br>
            <a:r>
              <a:rPr lang="it-IT" dirty="0"/>
              <a:t>USARE SEMPRE ID UNIVOCI!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4274E17-B71F-A877-F9C2-C04616E3E8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2494" y="3723481"/>
            <a:ext cx="3924300" cy="825500"/>
          </a:xfrm>
          <a:prstGeom prst="rect">
            <a:avLst/>
          </a:prstGeo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0A9996BF-718F-3567-DBC4-037B3247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307264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5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CON «</a:t>
            </a:r>
            <a:r>
              <a:rPr lang="it-IT" dirty="0" err="1"/>
              <a:t>getElementsByTagName</a:t>
            </a:r>
            <a:r>
              <a:rPr lang="it-IT" dirty="0"/>
              <a:t>» SI OTTENGONO INVECE TUTTI I TAG CON IL TAGNAME FORNITO.</a:t>
            </a:r>
          </a:p>
          <a:p>
            <a:pPr marL="0" indent="0">
              <a:buNone/>
            </a:pPr>
            <a:r>
              <a:rPr lang="it-IT" dirty="0"/>
              <a:t>ANALOGAMENTE, SE SI VUOLE UTILIZZARE COME PARAMETRO DI RICERCA, RISPETTIVAMENTE, LA CLASSE CSS O IL NAME, SI POSSONO USARE I METODI «</a:t>
            </a:r>
            <a:r>
              <a:rPr lang="it-IT" dirty="0" err="1"/>
              <a:t>getElementsByClassName</a:t>
            </a:r>
            <a:r>
              <a:rPr lang="it-IT" dirty="0"/>
              <a:t>» E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getElementsByName</a:t>
            </a:r>
            <a:r>
              <a:rPr lang="it-IT" dirty="0"/>
              <a:t>».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CFE1F244-DFC4-369E-F661-79494F3E3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690227"/>
            <a:ext cx="4700588" cy="892009"/>
          </a:xfrm>
          <a:prstGeom prst="rect">
            <a:avLst/>
          </a:prstGeo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0A9996BF-718F-3567-DBC4-037B3247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481920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6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RICERCA PUÒ ESSERE RESA PIÙ SPECIFICA UTILIZZANDO UN GENERICO SELETTORE COME PARAMETRO.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SI PUÒ UTILIZZARE INFATTI IL METODO «.</a:t>
            </a:r>
            <a:r>
              <a:rPr lang="it-IT" dirty="0" err="1"/>
              <a:t>querySelectorAll</a:t>
            </a:r>
            <a:r>
              <a:rPr lang="it-IT" dirty="0"/>
              <a:t>» PER CERCARE TUTTI GLI ELEMENTI CHE SODDISFANO IL «CSS SELECTOR» FORNITO.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SI VUOLE OTTENERE SOLO IL PRIMO ELEMENTO NEL DOM CHE SODDISFA LA RICERCA, SI PUÒ USARE «.</a:t>
            </a:r>
            <a:r>
              <a:rPr lang="it-IT" dirty="0" err="1"/>
              <a:t>querySelector</a:t>
            </a:r>
            <a:r>
              <a:rPr lang="it-IT" dirty="0"/>
              <a:t>.»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5679108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7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SE INVECE SI STA CICLANDO SU UNA COLLECTION E SI VUOLE FILTRARE CONFRONTANDO CON UN SELETTORE, SI PUÒ USARE «.matches», CHE RESTITUISCE «</a:t>
            </a:r>
            <a:r>
              <a:rPr lang="it-IT" dirty="0" err="1"/>
              <a:t>true</a:t>
            </a:r>
            <a:r>
              <a:rPr lang="it-IT" dirty="0"/>
              <a:t>» SE L’ELEMENTO CORRISPONDE AL SELETTORE FORNITO.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RISALIRE DAI FIGLI AL PRIMO «ANCESTOR TAG» CHE MATCHA UN DATO SELETTORE, SI PUÒ UTILIZZARE IL METODO «.</a:t>
            </a:r>
            <a:r>
              <a:rPr lang="it-IT" dirty="0" err="1"/>
              <a:t>closest</a:t>
            </a:r>
            <a:r>
              <a:rPr lang="it-IT" dirty="0"/>
              <a:t>()», ANCHE QUI PASSANDO UN GENERICO «CSS SELECTOR».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525087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8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03ABCD1A-1B8D-9BF8-FB61-8DCC2EE75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768566"/>
              </p:ext>
            </p:extLst>
          </p:nvPr>
        </p:nvGraphicFramePr>
        <p:xfrm>
          <a:off x="680282" y="3141472"/>
          <a:ext cx="96139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5122">
                  <a:extLst>
                    <a:ext uri="{9D8B030D-6E8A-4147-A177-3AD203B41FA5}">
                      <a16:colId xmlns:a16="http://schemas.microsoft.com/office/drawing/2014/main" val="3144743912"/>
                    </a:ext>
                  </a:extLst>
                </a:gridCol>
                <a:gridCol w="1921828">
                  <a:extLst>
                    <a:ext uri="{9D8B030D-6E8A-4147-A177-3AD203B41FA5}">
                      <a16:colId xmlns:a16="http://schemas.microsoft.com/office/drawing/2014/main" val="3447461005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554625651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426339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METODO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CERCA PER..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SOLO SUL DOM?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LIVE ELEMENT?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318335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querySelector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CSS-SELECTOR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168725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querySelectorAll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CSS-SELECTOR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242735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getElementById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ID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234155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getElementsByName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NAME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163667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getElementsByTagName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TAG O '*'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119463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getElementsByClassName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CLASSE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✔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4268088621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642DD1-FC76-DAAD-F1AD-E56E7F5894B3}"/>
              </a:ext>
            </a:extLst>
          </p:cNvPr>
          <p:cNvSpPr txBox="1"/>
          <p:nvPr/>
        </p:nvSpPr>
        <p:spPr>
          <a:xfrm>
            <a:off x="680282" y="2295144"/>
            <a:ext cx="961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TABELLA</a:t>
            </a:r>
            <a:r>
              <a:rPr lang="it-IT" dirty="0"/>
              <a:t> </a:t>
            </a:r>
            <a:r>
              <a:rPr lang="it-IT" sz="2400" dirty="0"/>
              <a:t>RIASSUNTIVA:</a:t>
            </a:r>
          </a:p>
        </p:txBody>
      </p:sp>
    </p:spTree>
    <p:extLst>
      <p:ext uri="{BB962C8B-B14F-4D97-AF65-F5344CB8AC3E}">
        <p14:creationId xmlns:p14="http://schemas.microsoft.com/office/powerpoint/2010/main" val="66367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F0A655B-81AB-A85E-CE9F-B35C187E93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1995: NETSCAPE ASSUME BRENDAN EICH PER CREARE UN NUOVO LINGUAGGIO CON L’OBIETTIVO DI RENDERE ‘VIVE’ LE PAGINE WEB.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NUOVO LINGUAGGIO E IL SUO INTERPRETER PRENDE IL NOME DI «MOCHA», POI «LIVESCRIPT», INFINE «JAVASCRIPT».</a:t>
            </a:r>
          </a:p>
        </p:txBody>
      </p:sp>
      <p:pic>
        <p:nvPicPr>
          <p:cNvPr id="9" name="Segnaposto contenuto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81C302F-0FCA-7AEC-3DE6-C66CD2355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77734" y="2336800"/>
            <a:ext cx="3733820" cy="3598863"/>
          </a:xfr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6FCFF08C-C7BA-3EB6-0686-4E6878D5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495651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9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4615E6F-A98B-921A-CE98-B893D62E9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APRIRE IL QR CODE A LATO E CERCARE NELLA PAGINA:</a:t>
            </a:r>
          </a:p>
          <a:p>
            <a:pPr lvl="1"/>
            <a:r>
              <a:rPr lang="it-IT" dirty="0"/>
              <a:t>LA «</a:t>
            </a:r>
            <a:r>
              <a:rPr lang="it-IT" dirty="0" err="1"/>
              <a:t>table</a:t>
            </a:r>
            <a:r>
              <a:rPr lang="it-IT" dirty="0"/>
              <a:t>» CON id="age-</a:t>
            </a:r>
            <a:r>
              <a:rPr lang="it-IT" dirty="0" err="1"/>
              <a:t>table</a:t>
            </a:r>
            <a:r>
              <a:rPr lang="it-IT" dirty="0"/>
              <a:t>";</a:t>
            </a:r>
          </a:p>
          <a:p>
            <a:pPr lvl="1"/>
            <a:r>
              <a:rPr lang="it-IT" dirty="0"/>
              <a:t>LE «label» NELLA TABELLA;</a:t>
            </a:r>
          </a:p>
          <a:p>
            <a:pPr lvl="1"/>
            <a:r>
              <a:rPr lang="it-IT" dirty="0"/>
              <a:t>IL PRIMO «</a:t>
            </a:r>
            <a:r>
              <a:rPr lang="it-IT" dirty="0" err="1"/>
              <a:t>td</a:t>
            </a:r>
            <a:r>
              <a:rPr lang="it-IT" dirty="0"/>
              <a:t>» NELLA TABELLA («Age»);</a:t>
            </a:r>
          </a:p>
          <a:p>
            <a:pPr lvl="1"/>
            <a:r>
              <a:rPr lang="it-IT" dirty="0"/>
              <a:t>IL «</a:t>
            </a:r>
            <a:r>
              <a:rPr lang="it-IT" dirty="0" err="1"/>
              <a:t>form</a:t>
            </a:r>
            <a:r>
              <a:rPr lang="it-IT" dirty="0"/>
              <a:t>» CON name="</a:t>
            </a:r>
            <a:r>
              <a:rPr lang="it-IT" dirty="0" err="1"/>
              <a:t>search</a:t>
            </a:r>
            <a:r>
              <a:rPr lang="it-IT" dirty="0"/>
              <a:t>»;</a:t>
            </a:r>
          </a:p>
          <a:p>
            <a:pPr lvl="1"/>
            <a:r>
              <a:rPr lang="it-IT" dirty="0"/>
              <a:t>IL PRIMO E L’ULTIMO INPUT NEL «</a:t>
            </a:r>
            <a:r>
              <a:rPr lang="it-IT" dirty="0" err="1"/>
              <a:t>form</a:t>
            </a:r>
            <a:r>
              <a:rPr lang="it-IT" dirty="0"/>
              <a:t>».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940FAA2D-A956-EB24-C69C-24E1D85E16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15064" y="2836521"/>
            <a:ext cx="1358900" cy="13843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0C6CC95F-1D1D-A23B-C2C5-E94BB0C1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E1EB61-A1E6-8B70-8610-50C8F7EA468B}"/>
              </a:ext>
            </a:extLst>
          </p:cNvPr>
          <p:cNvSpPr txBox="1"/>
          <p:nvPr/>
        </p:nvSpPr>
        <p:spPr>
          <a:xfrm>
            <a:off x="5694846" y="4626056"/>
            <a:ext cx="4599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hlinkClick r:id="rId4"/>
              </a:rPr>
              <a:t>https://javascript.info/task/find-elements/table.html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0497184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10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DOM ESPONE NUMEROSI METODI PER MODIFICARE L’OGGETTO «</a:t>
            </a:r>
            <a:r>
              <a:rPr lang="it-IT" dirty="0" err="1"/>
              <a:t>document</a:t>
            </a:r>
            <a:r>
              <a:rPr lang="it-IT" dirty="0"/>
              <a:t>»; È POSSIBILE INFATTI:</a:t>
            </a:r>
          </a:p>
          <a:p>
            <a:pPr lvl="1"/>
            <a:r>
              <a:rPr lang="it-IT" dirty="0"/>
              <a:t>AGGIUNGERE, MODIFICARE O RIMUOVERE GLI ATTRIBUTI DI UN ELEMENTO;</a:t>
            </a:r>
          </a:p>
          <a:p>
            <a:pPr lvl="1"/>
            <a:r>
              <a:rPr lang="it-IT" dirty="0"/>
              <a:t>CAMBIARE LO STILE DI UN ELEMENTO;</a:t>
            </a:r>
          </a:p>
          <a:p>
            <a:pPr lvl="1"/>
            <a:r>
              <a:rPr lang="it-IT" dirty="0"/>
              <a:t>CREARE NUOVI ELEMENTI;</a:t>
            </a:r>
          </a:p>
          <a:p>
            <a:pPr lvl="1"/>
            <a:r>
              <a:rPr lang="it-IT" dirty="0"/>
              <a:t>AGGIUNGERE ELEMENTI IN POSIZIONI SPECIFICHE;</a:t>
            </a:r>
          </a:p>
          <a:p>
            <a:pPr lvl="1"/>
            <a:r>
              <a:rPr lang="it-IT" dirty="0"/>
              <a:t>SOSTITUIRE ELEMENTI CON ALTRI;</a:t>
            </a:r>
          </a:p>
          <a:p>
            <a:pPr lvl="1"/>
            <a:r>
              <a:rPr lang="it-IT" dirty="0"/>
              <a:t>RIMUOVERE ELEMENTI;</a:t>
            </a:r>
          </a:p>
          <a:p>
            <a:pPr lvl="1"/>
            <a:r>
              <a:rPr lang="it-IT" dirty="0"/>
              <a:t>CLONARE ELEMENTI.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731732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QUANDO IL «BROWSER ENGINE» CARICA LA PAGINA, PARSA L’HTML E GENERA GLI OGGETTI DEL DOM.</a:t>
            </a:r>
          </a:p>
          <a:p>
            <a:pPr marL="0" indent="0">
              <a:buNone/>
            </a:pPr>
            <a:r>
              <a:rPr lang="it-IT" dirty="0"/>
              <a:t>IN QUESTA FASE, LA MAGGIOR PARTE DEGLI ATTRIBUTI DEI TAG HTML SONO CONVERTITI IN PROPRIETÀ DELL’OGGETTO, IN MODO TALE CHE ESSI SIANO UTILIZZABILI IN JAVASCRIPT. </a:t>
            </a:r>
          </a:p>
          <a:p>
            <a:pPr marL="0" indent="0">
              <a:buNone/>
            </a:pPr>
            <a:r>
              <a:rPr lang="it-IT" dirty="0"/>
              <a:t>IL MAPPING NON È 1:1; LA CONVERSIONE VIENE EFFETTUATA SOLO PER GLI ATTRIBUTI </a:t>
            </a:r>
            <a:r>
              <a:rPr lang="it-IT" i="1" dirty="0"/>
              <a:t>«STANDARD»</a:t>
            </a:r>
            <a:r>
              <a:rPr lang="it-IT" dirty="0"/>
              <a:t> (VEDI MDN) E NON PER QUELLI CREATI DALL’UTENTE.</a:t>
            </a:r>
            <a:endParaRPr lang="it-IT" i="1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892221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12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4615E6F-A98B-921A-CE98-B893D62E9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COME SI PUÒ ACCEDERE A QUESTI ATTRIBUTI? </a:t>
            </a:r>
          </a:p>
          <a:p>
            <a:r>
              <a:rPr lang="it-IT" dirty="0"/>
              <a:t>«</a:t>
            </a:r>
            <a:r>
              <a:rPr lang="it-IT" dirty="0" err="1"/>
              <a:t>elem.hasAttribute</a:t>
            </a:r>
            <a:r>
              <a:rPr lang="it-IT" dirty="0"/>
              <a:t>»: VERIFICA, DATO IL NOME DELL’ATTRIBUTO, LA SUA ESISTENZA;</a:t>
            </a:r>
          </a:p>
          <a:p>
            <a:r>
              <a:rPr lang="it-IT" dirty="0"/>
              <a:t>«</a:t>
            </a:r>
            <a:r>
              <a:rPr lang="it-IT" dirty="0" err="1"/>
              <a:t>elem.getAttribute</a:t>
            </a:r>
            <a:r>
              <a:rPr lang="it-IT" dirty="0"/>
              <a:t>»: RESTITUISCE IL VALORE DELL’ATTRIBUTO;</a:t>
            </a:r>
          </a:p>
          <a:p>
            <a:r>
              <a:rPr lang="it-IT" dirty="0"/>
              <a:t>«</a:t>
            </a:r>
            <a:r>
              <a:rPr lang="it-IT" dirty="0" err="1"/>
              <a:t>elem.setAttribute</a:t>
            </a:r>
            <a:r>
              <a:rPr lang="it-IT" dirty="0"/>
              <a:t>»: SETTA UN VALORE PER L’ATTRIBUTO SCELTO;</a:t>
            </a:r>
          </a:p>
          <a:p>
            <a:r>
              <a:rPr lang="it-IT" dirty="0"/>
              <a:t>«</a:t>
            </a:r>
            <a:r>
              <a:rPr lang="it-IT" dirty="0" err="1"/>
              <a:t>elem.removeAttribute</a:t>
            </a:r>
            <a:r>
              <a:rPr lang="it-IT" dirty="0"/>
              <a:t>»: RIMUOVE L’ATTRIBUTO.</a:t>
            </a:r>
          </a:p>
          <a:p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2FCEFC0-DBF1-A7F9-561A-AE06F0BB48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52344" y="2802731"/>
            <a:ext cx="3784600" cy="26670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0C6CC95F-1D1D-A23B-C2C5-E94BB0C1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374483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VA RICORDATO CHE:</a:t>
            </a:r>
          </a:p>
          <a:p>
            <a:r>
              <a:rPr lang="it-IT" dirty="0"/>
              <a:t>I NOMI DEGLI ATTRIBUTI SONO CASE-INSENSITIVE;</a:t>
            </a:r>
          </a:p>
          <a:p>
            <a:r>
              <a:rPr lang="it-IT" dirty="0"/>
              <a:t>I VALORI SONO SEMPRE DI TIPO STRINGA;</a:t>
            </a:r>
          </a:p>
          <a:p>
            <a:r>
              <a:rPr lang="it-IT" dirty="0"/>
              <a:t>GLI ATTRIBUTI SI POSSONO ANCHE RECUPERARE DALLA PROPERTY «</a:t>
            </a:r>
            <a:r>
              <a:rPr lang="it-IT" dirty="0" err="1"/>
              <a:t>attributes</a:t>
            </a:r>
            <a:r>
              <a:rPr lang="it-IT" dirty="0"/>
              <a:t>»;</a:t>
            </a:r>
          </a:p>
          <a:p>
            <a:r>
              <a:rPr lang="it-IT" dirty="0"/>
              <a:t>QUANDO SI SETTA UN ATTRIBUTO, LA PROPRIETÀ CORRISPONDENTE SI SINCRONIZZA CON IL NUOVO VALORE; IL VICEVERSA NON SEMPRE È VERO.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070762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CON JAVASCRIPT SI PUÒ MODIFICARE DIRETTAMENTE SIA LE CLASSI CSS DI UN ELEMENTO SIA IL SUO «style».</a:t>
            </a:r>
          </a:p>
          <a:p>
            <a:pPr marL="0" indent="0">
              <a:buNone/>
            </a:pPr>
            <a:r>
              <a:rPr lang="it-IT" dirty="0"/>
              <a:t>È SEMPRE PREFERIBILE OPERARE SULLE CLASSI.</a:t>
            </a:r>
          </a:p>
          <a:p>
            <a:pPr marL="0" indent="0">
              <a:buNone/>
            </a:pPr>
            <a:r>
              <a:rPr lang="it-IT" dirty="0"/>
              <a:t>UNO DEI POCHI UTILIZZI ACCETTABILI DI MODIFICA DIRETTA ALLO «style» È AD ES. IL CALCOLO DINAMICO DELLA POSIZIONE DI UN ELEMENTO (UTILIZZANDO «</a:t>
            </a:r>
            <a:r>
              <a:rPr lang="it-IT" dirty="0" err="1"/>
              <a:t>elem.style.top</a:t>
            </a:r>
            <a:r>
              <a:rPr lang="it-IT" dirty="0"/>
              <a:t>» / «</a:t>
            </a:r>
            <a:r>
              <a:rPr lang="it-IT" dirty="0" err="1"/>
              <a:t>elem.style.left</a:t>
            </a:r>
            <a:r>
              <a:rPr lang="it-IT" dirty="0"/>
              <a:t>»).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416564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15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2E53FD6-53B3-ED0D-A97C-536FE1F2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POICHÉ «class» È UNA RESERVED WORD DI JAVASCRIPT, LA PROPERTY CORRISPONDENTE È CHIAMATA «</a:t>
            </a:r>
            <a:r>
              <a:rPr lang="it-IT" dirty="0" err="1"/>
              <a:t>className</a:t>
            </a:r>
            <a:r>
              <a:rPr lang="it-IT" dirty="0"/>
              <a:t>». </a:t>
            </a:r>
            <a:br>
              <a:rPr lang="it-IT" dirty="0"/>
            </a:br>
            <a:r>
              <a:rPr lang="it-IT" dirty="0"/>
              <a:t>MODIFICARE «</a:t>
            </a:r>
            <a:r>
              <a:rPr lang="it-IT" dirty="0" err="1"/>
              <a:t>className</a:t>
            </a:r>
            <a:r>
              <a:rPr lang="it-IT" dirty="0"/>
              <a:t>» MODIFICA L’INTERO VALORE DELL’ATTRIBUTO «class».</a:t>
            </a:r>
          </a:p>
          <a:p>
            <a:pPr marL="0" indent="0">
              <a:buNone/>
            </a:pPr>
            <a:r>
              <a:rPr lang="it-IT" dirty="0"/>
              <a:t>SE INVECE SI VUOLE OPERARE SU UNA SINGOLA CLASSE, ESISTE LA PROPERTY «</a:t>
            </a:r>
            <a:r>
              <a:rPr lang="it-IT" dirty="0" err="1"/>
              <a:t>classList</a:t>
            </a:r>
            <a:r>
              <a:rPr lang="it-IT" dirty="0"/>
              <a:t>», CHE ESPONE I METODI: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add</a:t>
            </a:r>
            <a:r>
              <a:rPr lang="it-IT" dirty="0"/>
              <a:t>/</a:t>
            </a:r>
            <a:r>
              <a:rPr lang="it-IT" dirty="0" err="1"/>
              <a:t>remove</a:t>
            </a:r>
            <a:r>
              <a:rPr lang="it-IT" dirty="0"/>
              <a:t>», CHE AGGIUNGE/RIMUOVE LA CLASSE;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toggle</a:t>
            </a:r>
            <a:r>
              <a:rPr lang="it-IT" dirty="0"/>
              <a:t>», CHE AGGIUNGE LA CLASSE SE NON C’È ALTRIMENTI LA RIMUOVE;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contains</a:t>
            </a:r>
            <a:r>
              <a:rPr lang="it-IT" dirty="0"/>
              <a:t>», CHE TORNA </a:t>
            </a:r>
            <a:r>
              <a:rPr lang="it-IT" dirty="0" err="1"/>
              <a:t>true</a:t>
            </a:r>
            <a:r>
              <a:rPr lang="it-IT" dirty="0"/>
              <a:t> SE «</a:t>
            </a:r>
            <a:r>
              <a:rPr lang="it-IT" dirty="0" err="1"/>
              <a:t>classList</a:t>
            </a:r>
            <a:r>
              <a:rPr lang="it-IT" dirty="0"/>
              <a:t>» CONTIENE LA CLASSE DATA.</a:t>
            </a:r>
          </a:p>
          <a:p>
            <a:pPr lvl="1"/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814296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16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5993710-9A0B-24FE-E757-F8CAD87D9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5038" y="2459831"/>
            <a:ext cx="4025900" cy="33528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697599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17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4615E6F-A98B-921A-CE98-B893D62E9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PROPERTY «style» DI UN ELEMENTO RISPECCHIA QUANTO INSERITO NELL’ATTRIBUTO OMONIMO. LE SUE PROPRIETÀ MANTENGONO GLI STESSI NOMI; QUELLE CON NOMI COMPOSTE PASSANO IN CAMEL-CASE.</a:t>
            </a:r>
          </a:p>
          <a:p>
            <a:pPr marL="0" indent="0">
              <a:buNone/>
            </a:pPr>
            <a:r>
              <a:rPr lang="it-IT" dirty="0"/>
              <a:t>IL RESET DI UNA PROPERTY SI FA RIASSEGNANDO A STRINGA VUOTA O VIA «</a:t>
            </a:r>
            <a:r>
              <a:rPr lang="it-IT" dirty="0" err="1"/>
              <a:t>removeProperty</a:t>
            </a:r>
            <a:r>
              <a:rPr lang="it-IT" dirty="0"/>
              <a:t>».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AE4D1EB1-2B2E-B54C-9138-C6294FC63D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66594" y="2872581"/>
            <a:ext cx="4356100" cy="2527300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0C6CC95F-1D1D-A23B-C2C5-E94BB0C1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6127541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18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205F441-E331-06BD-C146-D6AA9C2F5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QUANDO SI RIASSEGNA UNA PROPRIETÀ DI STILE, BISOGNA SEMPRE RICORDARE DI AGGIUNGERE L’UNITÀ DI MISURA, SE NECESSARIA.</a:t>
            </a:r>
          </a:p>
          <a:p>
            <a:pPr marL="0" indent="0">
              <a:buNone/>
            </a:pPr>
            <a:r>
              <a:rPr lang="it-IT" dirty="0"/>
              <a:t>QUANTO VISTO FINORA VALE IN SCRITTURA; SE PROVASSIMO A LEGGERE IN QUESTO MODO I VALORI DI «style», OTTERREMMO QUASI SEMPRE STRINGA VUOTA.</a:t>
            </a:r>
          </a:p>
          <a:p>
            <a:pPr marL="0" indent="0">
              <a:buNone/>
            </a:pPr>
            <a:r>
              <a:rPr lang="it-IT" dirty="0"/>
              <a:t>IN LETTURA INFATTI SI USA IL METODO «</a:t>
            </a:r>
            <a:r>
              <a:rPr lang="it-IT" dirty="0" err="1"/>
              <a:t>getComputedStyle</a:t>
            </a:r>
            <a:r>
              <a:rPr lang="it-IT" dirty="0"/>
              <a:t>(</a:t>
            </a:r>
            <a:r>
              <a:rPr lang="it-IT" dirty="0" err="1"/>
              <a:t>elem</a:t>
            </a:r>
            <a:r>
              <a:rPr lang="it-IT" dirty="0"/>
              <a:t>)», CHE RESTITUISCE UN OGGETTO CON TUTTE LE PROPRIETÀ DELLO STILE CON I VALORI RISOLTI E NON CALCOLATI (MALGRADO IL NOME).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0F383C59-9814-F523-695D-8764276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063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2.5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LINGUAGGIO COMPILATO: UN PROGRAMMA (COMPILER) CONVERTE TUTTO IL CODICE IN LINGUAGGIO MACCHINA PRIMA CHE SIA ESEGUITO.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LINGUAGGIO INTERPRETATO: UN PROGRAMMA (INTERPRETER) CONVERTE ED ESEGUE IL CODICE RIGA PER RIGA.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PER LO STESSO LINGUAGGIO CI POSSONO ESSERE PIÙ COMPILER/INTERPRETER.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8CABC855-9B54-8A2F-EEA1-0973DC2A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702839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19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79EC679-D602-C1BA-EA1D-97BD82063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088" y="2802731"/>
            <a:ext cx="3225800" cy="2667000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1189920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DCCEAF-375F-EF5B-7810-820EC604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AGGIUNGERE ELEMENTI AL DOM VIA JAVASCRIPT SONO NECESSARI DUE PASSAGGI DISTINTI: PRIMA SI DEVONO CREARE GLI ELEMENTI, SETTANDO TUTTE LE PROPERTY E GLI ATTRIBUTI NECESSARI, QUINDI ESSI DEVONO ESSERE «AGGANCIATI» AL DOM.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LA CREAZIONE, IL «</a:t>
            </a:r>
            <a:r>
              <a:rPr lang="it-IT" dirty="0" err="1"/>
              <a:t>document</a:t>
            </a:r>
            <a:r>
              <a:rPr lang="it-IT" dirty="0"/>
              <a:t>» ESPONE DUE METODI: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createElement</a:t>
            </a:r>
            <a:r>
              <a:rPr lang="it-IT" dirty="0"/>
              <a:t>» CREA UN ELEMENTO HTML CON IL TAG FORNITO;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createTextNode</a:t>
            </a:r>
            <a:r>
              <a:rPr lang="it-IT" dirty="0"/>
              <a:t>» CREA UN ELEMENTO DI TESTO COL TESTO FORNITO.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220267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21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C2C5B719-F487-9AC0-AD88-D207C21C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938" y="2447131"/>
            <a:ext cx="4610100" cy="3378200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338581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MOSTRARE L’ELEMENTO «div» CHE ABBIAMO CREATO DOBBIAMO INSERIRLO NEL «</a:t>
            </a:r>
            <a:r>
              <a:rPr lang="it-IT" dirty="0" err="1"/>
              <a:t>document</a:t>
            </a:r>
            <a:r>
              <a:rPr lang="it-IT" dirty="0"/>
              <a:t>». PER FARLO ABBIAMO A DISPOSIZIONE:</a:t>
            </a:r>
          </a:p>
          <a:p>
            <a:r>
              <a:rPr lang="it-IT" dirty="0"/>
              <a:t>IL METODO «</a:t>
            </a:r>
            <a:r>
              <a:rPr lang="it-IT" dirty="0" err="1"/>
              <a:t>append</a:t>
            </a:r>
            <a:r>
              <a:rPr lang="it-IT" dirty="0"/>
              <a:t>», CHE AGGIUNGE AL PADRE L’ELEMENTO FORNITO COME ULTIMO NODO.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F354596-F369-EDFB-0B8A-75EEDCCF0D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7459" y="2336800"/>
            <a:ext cx="3894370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758384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MOSTRARE L’ELEMENTO «div» CHE ABBIAMO CREATO DOBBIAMO INSERIRLO NEL «</a:t>
            </a:r>
            <a:r>
              <a:rPr lang="it-IT" dirty="0" err="1"/>
              <a:t>document</a:t>
            </a:r>
            <a:r>
              <a:rPr lang="it-IT" dirty="0"/>
              <a:t>». PER FARLO ABBIAMO A DISPOSIZIONE:</a:t>
            </a:r>
          </a:p>
          <a:p>
            <a:r>
              <a:rPr lang="it-IT" dirty="0"/>
              <a:t>IL METODO «</a:t>
            </a:r>
            <a:r>
              <a:rPr lang="it-IT" dirty="0" err="1"/>
              <a:t>prepend</a:t>
            </a:r>
            <a:r>
              <a:rPr lang="it-IT" dirty="0"/>
              <a:t>», CHE AGGIUNGE L’ELEMENTO FORNITO AL PADRE COME PRIMO NODO.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E0ADD373-FF2D-68E3-3516-9C4DA62735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9667" y="2336800"/>
            <a:ext cx="3789953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7267127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MOSTRARE L’ELEMENTO «div» CHE ABBIAMO CREATO DOBBIAMO INSERIRLO NEL «</a:t>
            </a:r>
            <a:r>
              <a:rPr lang="it-IT" dirty="0" err="1"/>
              <a:t>document</a:t>
            </a:r>
            <a:r>
              <a:rPr lang="it-IT" dirty="0"/>
              <a:t>». PER FARLO ABBIAMO A DISPOSIZIONE:</a:t>
            </a:r>
          </a:p>
          <a:p>
            <a:r>
              <a:rPr lang="it-IT" dirty="0"/>
              <a:t>IL METODO «</a:t>
            </a:r>
            <a:r>
              <a:rPr lang="it-IT" dirty="0" err="1"/>
              <a:t>before</a:t>
            </a:r>
            <a:r>
              <a:rPr lang="it-IT" dirty="0"/>
              <a:t>», CHE AGGIUNGE L’ELEMENTO PRIMA DELL’ELEMENTO SPECIFICATO.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80CC7A69-4132-3DB2-2A25-5D6B9B5522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4359" y="2336800"/>
            <a:ext cx="3800569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2683966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MOSTRARE L’ELEMENTO «div» CHE ABBIAMO CREATO DOBBIAMO INSERIRLO NEL «</a:t>
            </a:r>
            <a:r>
              <a:rPr lang="it-IT" dirty="0" err="1"/>
              <a:t>document</a:t>
            </a:r>
            <a:r>
              <a:rPr lang="it-IT" dirty="0"/>
              <a:t>». PER FARLO ABBIAMO A DISPOSIZIONE:</a:t>
            </a:r>
          </a:p>
          <a:p>
            <a:r>
              <a:rPr lang="it-IT" dirty="0"/>
              <a:t>IL METODO «after», CHE AGGIUNGE L’ELEMENTO DOPO L’ELEMENTO SPECIFICATO.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7BB0F498-8191-DD94-7E99-C75F24B640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4951" y="2336800"/>
            <a:ext cx="3799386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418258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QUESTI QUATTRO METODI POSSONO ANCHE ESSERE USATI PER AGGIUNGERE DEL TESTO, PASSANDO UNA STRINGA COME ARGOMENTO, AD ES. «</a:t>
            </a:r>
            <a:r>
              <a:rPr lang="it-IT" dirty="0" err="1"/>
              <a:t>document.body.append</a:t>
            </a:r>
            <a:r>
              <a:rPr lang="it-IT" dirty="0"/>
              <a:t>(‘Hello’)».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TUTTAVIA, SE LA STRINGA CONTIENE DELL’HTML, QUESTO NON VIENE RENDERIZZATO MA VIENE AGGIUNTO COME TESTO.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SI VUOLE AGGIUNGERE AL «</a:t>
            </a:r>
            <a:r>
              <a:rPr lang="it-IT" dirty="0" err="1"/>
              <a:t>document</a:t>
            </a:r>
            <a:r>
              <a:rPr lang="it-IT" dirty="0"/>
              <a:t>» UNA STRINGA CHE CONTIENE HTML IN MANIERA ANALOGA ALLA PROPERTY «</a:t>
            </a:r>
            <a:r>
              <a:rPr lang="it-IT" dirty="0" err="1"/>
              <a:t>innerHtml</a:t>
            </a:r>
            <a:r>
              <a:rPr lang="it-IT" dirty="0"/>
              <a:t>» SI PUÒ UTILIZZARE IL METODO «</a:t>
            </a:r>
            <a:r>
              <a:rPr lang="it-IT" dirty="0" err="1"/>
              <a:t>insertAdjacentHTML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509230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27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METODO RICHIEDE DUE ARGOMENTI, IL SECONDO È LA STRINGA DA INSERIRE, IL PRIMO È LA POSIZIONE:</a:t>
            </a:r>
          </a:p>
          <a:p>
            <a:pPr lvl="1"/>
            <a:r>
              <a:rPr lang="it-IT" dirty="0"/>
              <a:t>"</a:t>
            </a:r>
            <a:r>
              <a:rPr lang="it-IT" dirty="0" err="1"/>
              <a:t>beforebegin</a:t>
            </a:r>
            <a:r>
              <a:rPr lang="it-IT" dirty="0"/>
              <a:t>" </a:t>
            </a:r>
          </a:p>
          <a:p>
            <a:pPr lvl="1"/>
            <a:r>
              <a:rPr lang="it-IT" dirty="0"/>
              <a:t>"</a:t>
            </a:r>
            <a:r>
              <a:rPr lang="it-IT" dirty="0" err="1"/>
              <a:t>afterbegin</a:t>
            </a:r>
            <a:r>
              <a:rPr lang="it-IT" dirty="0"/>
              <a:t>"</a:t>
            </a:r>
          </a:p>
          <a:p>
            <a:pPr lvl="1"/>
            <a:r>
              <a:rPr lang="it-IT" dirty="0"/>
              <a:t>"</a:t>
            </a:r>
            <a:r>
              <a:rPr lang="it-IT" dirty="0" err="1"/>
              <a:t>beforeend</a:t>
            </a:r>
            <a:r>
              <a:rPr lang="it-IT" dirty="0"/>
              <a:t>"</a:t>
            </a:r>
          </a:p>
          <a:p>
            <a:pPr lvl="1"/>
            <a:r>
              <a:rPr lang="it-IT" dirty="0"/>
              <a:t>"</a:t>
            </a:r>
            <a:r>
              <a:rPr lang="it-IT" dirty="0" err="1"/>
              <a:t>afterend</a:t>
            </a:r>
            <a:r>
              <a:rPr lang="it-IT" dirty="0"/>
              <a:t>"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79C74D5-43F6-0BB6-DCA7-FAC2EC9EBC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269" y="2336800"/>
            <a:ext cx="3380750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1870238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28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PER RIMUOVERE UN NODO L’UNICO METODO DISPONIBILE È IL «</a:t>
            </a:r>
            <a:r>
              <a:rPr lang="it-IT" dirty="0" err="1"/>
              <a:t>remove</a:t>
            </a:r>
            <a:r>
              <a:rPr lang="it-IT" dirty="0"/>
              <a:t>». </a:t>
            </a:r>
            <a:br>
              <a:rPr lang="it-IT" dirty="0"/>
            </a:br>
            <a:r>
              <a:rPr lang="it-IT" dirty="0"/>
              <a:t>SE USIAMO «</a:t>
            </a:r>
            <a:r>
              <a:rPr lang="it-IT" dirty="0" err="1"/>
              <a:t>append</a:t>
            </a:r>
            <a:r>
              <a:rPr lang="it-IT" dirty="0"/>
              <a:t>» / «</a:t>
            </a:r>
            <a:r>
              <a:rPr lang="it-IT" dirty="0" err="1"/>
              <a:t>prepend</a:t>
            </a:r>
            <a:r>
              <a:rPr lang="it-IT" dirty="0"/>
              <a:t>» / ECC SU UN NODO ESISTENTE, ESSO VIENE SPOSTATO, NON C’È BISOGNO DI CANCELLARLO.</a:t>
            </a:r>
          </a:p>
          <a:p>
            <a:pPr marL="0" indent="0">
              <a:buNone/>
            </a:pPr>
            <a:r>
              <a:rPr lang="it-IT" dirty="0"/>
              <a:t>SE INVECE VOGLIAMO SOSTITUIRE UN NODO CON UN ALTRO, SI PUO USARE «</a:t>
            </a:r>
            <a:r>
              <a:rPr lang="it-IT" dirty="0" err="1"/>
              <a:t>replaceWith</a:t>
            </a:r>
            <a:r>
              <a:rPr lang="it-IT" dirty="0"/>
              <a:t>».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DD72D9BE-FE91-4672-A994-9DB55A897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544" y="2466181"/>
            <a:ext cx="3378200" cy="3340100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9097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CHECK-IN</a:t>
            </a:r>
          </a:p>
        </p:txBody>
      </p:sp>
      <p:pic>
        <p:nvPicPr>
          <p:cNvPr id="3" name="Segnaposto contenuto 2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5556428A-6D3A-CF22-2620-FB54F3C41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106" y="2336800"/>
            <a:ext cx="5269763" cy="3598863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F2491E54-8127-8015-1189-18C94FD3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796287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2.6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1995: MICROSOFT RILASCIA «INTERNET EXPLORER» E CREA IL PROPRIO INTERPRETER JS CHIAMATO «JSCRIPT», NOTEVOLMENTE DIVERSO DA QUELLO DI NETSCAPE.</a:t>
            </a:r>
            <a:br>
              <a:rPr lang="it-IT" dirty="0"/>
            </a:br>
            <a:endParaRPr lang="it-IT" dirty="0"/>
          </a:p>
          <a:p>
            <a:r>
              <a:rPr lang="it-IT" dirty="0"/>
              <a:t>1996: NETSCAPE INVIA JAVASCRIPT ALL’ASSOCIAZIONE «ECMA INTERNATIONAL», CON L’OBIETTIVO DI DEFINIRE UNO STANDARD PER TUTTI I PRODUTTORI DI BROWSER. 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1997 NASCE LO STANDARD ECMASCRIPT 1.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6A380AF3-6390-89FB-3AA3-D5285855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55684710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29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CON IL METODO «</a:t>
            </a:r>
            <a:r>
              <a:rPr lang="it-IT" dirty="0" err="1"/>
              <a:t>cloneNode</a:t>
            </a:r>
            <a:r>
              <a:rPr lang="it-IT" dirty="0"/>
              <a:t>» </a:t>
            </a:r>
            <a:br>
              <a:rPr lang="it-IT" dirty="0"/>
            </a:br>
            <a:r>
              <a:rPr lang="it-IT" dirty="0"/>
              <a:t>SI PUÒ CREARE UNA COPIA DI UN NODO ESISTENTE.</a:t>
            </a:r>
          </a:p>
          <a:p>
            <a:pPr marL="0" indent="0">
              <a:buNone/>
            </a:pPr>
            <a:r>
              <a:rPr lang="it-IT" dirty="0"/>
              <a:t>PASSANDO «</a:t>
            </a:r>
            <a:r>
              <a:rPr lang="it-IT" dirty="0" err="1"/>
              <a:t>true</a:t>
            </a:r>
            <a:r>
              <a:rPr lang="it-IT" dirty="0"/>
              <a:t>» COME PARAMETRO SI CLONANO ANCHE TUTTI GLI ELEMENTI INTERNI.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095603D-E167-4043-2913-AA4F75ECE8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9447" y="2336800"/>
            <a:ext cx="2710393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4755172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30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ESERCIZIO:</a:t>
            </a:r>
          </a:p>
          <a:p>
            <a:pPr marL="0" indent="0">
              <a:buNone/>
            </a:pPr>
            <a:r>
              <a:rPr lang="it-IT" dirty="0"/>
              <a:t>PARTENDO DALL’HTML A LATO, CREARE LO SCRIPT E AGGIUNGERE LE DUE FUNZIONI MANCANTI CHE AGGIUNGONO RIGHE E COLONNE ALLA TABELLA.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7484DC5-1CD4-F246-DBBC-B400ACF15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677" y="2336800"/>
            <a:ext cx="3373934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6601041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 – 31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ESERCIZIO:</a:t>
            </a:r>
          </a:p>
          <a:p>
            <a:pPr marL="0" indent="0">
              <a:buNone/>
            </a:pPr>
            <a:r>
              <a:rPr lang="it-IT" dirty="0"/>
              <a:t>AGGIUNGERE:</a:t>
            </a:r>
          </a:p>
          <a:p>
            <a:r>
              <a:rPr lang="it-IT" dirty="0"/>
              <a:t>UN FORM CON TRE INPUT: INDICE RIGA, INDICE COLONNA E VALORE</a:t>
            </a:r>
          </a:p>
          <a:p>
            <a:r>
              <a:rPr lang="it-IT" dirty="0"/>
              <a:t>UN PULSANTE CHE AGGIORNA LA CELLA INDIVIDUATA DAI DUE INDICI COL VALORE FORNITO.</a:t>
            </a:r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7484DC5-1CD4-F246-DBBC-B400ACF15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677" y="2336800"/>
            <a:ext cx="3373934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3405556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COME DEFINIZIONE GENERALE, POSSIAMO DIRE CHE UN «EVENTO» È UN SEGNALE CHE QUALCOSA È ACCADUTO.</a:t>
            </a:r>
          </a:p>
          <a:p>
            <a:pPr marL="0" indent="0">
              <a:buNone/>
            </a:pPr>
            <a:r>
              <a:rPr lang="it-IT" dirty="0"/>
              <a:t>ESEMPI DI EVENTI SONO IL CLICK O L’HOVER DEL MOUSE, LA PRESSIONE DI UN TASTO SULLA TASTIERA, IL SUBMIT DI UN FORM ECC.</a:t>
            </a:r>
          </a:p>
          <a:p>
            <a:pPr marL="0" indent="0">
              <a:buNone/>
            </a:pPr>
            <a:r>
              <a:rPr lang="it-IT" dirty="0"/>
              <a:t>SI POSSONO ASSEGNARE FUNZIONI («EVENT HANDLERS») DA ESEGUIRE QUANDO SI CATTURA UN DETERMINATO TIPO DI EVENTO.</a:t>
            </a:r>
            <a:br>
              <a:rPr lang="it-IT" dirty="0"/>
            </a:br>
            <a:r>
              <a:rPr lang="it-IT" dirty="0"/>
              <a:t>GLI HANDLERS SI AGGIUNGONO AGLI ELEMENTI HTML TRAMITE GLI ATTRIBUTI «on&lt;event&gt;» CORRISPONDENTE ALL’EVENTO IN QUESTIONE («click» 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»</a:t>
            </a:r>
            <a:r>
              <a:rPr lang="it-IT" dirty="0" err="1"/>
              <a:t>onclick</a:t>
            </a:r>
            <a:r>
              <a:rPr lang="it-IT" dirty="0"/>
              <a:t>», «</a:t>
            </a:r>
            <a:r>
              <a:rPr lang="it-IT" dirty="0" err="1"/>
              <a:t>keydown</a:t>
            </a:r>
            <a:r>
              <a:rPr lang="it-IT" dirty="0"/>
              <a:t>» </a:t>
            </a:r>
            <a:r>
              <a:rPr lang="it-IT" dirty="0">
                <a:sym typeface="Wingdings" pitchFamily="2" charset="2"/>
              </a:rPr>
              <a:t> «</a:t>
            </a:r>
            <a:r>
              <a:rPr lang="it-IT" dirty="0" err="1">
                <a:sym typeface="Wingdings" pitchFamily="2" charset="2"/>
              </a:rPr>
              <a:t>onkeydown</a:t>
            </a:r>
            <a:r>
              <a:rPr lang="it-IT" dirty="0">
                <a:sym typeface="Wingdings" pitchFamily="2" charset="2"/>
              </a:rPr>
              <a:t>»…).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4334233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AD ESEMPIO, I DUE METODI CREATI DELL’ESERCIZIO PRECEDENTI SONO AGGANCIATI AI DUE PULSANTI TRAMITE «</a:t>
            </a:r>
            <a:r>
              <a:rPr lang="it-IT" dirty="0" err="1"/>
              <a:t>onclick</a:t>
            </a:r>
            <a:r>
              <a:rPr lang="it-IT" dirty="0"/>
              <a:t>».</a:t>
            </a:r>
          </a:p>
          <a:p>
            <a:pPr marL="0" indent="0">
              <a:buNone/>
            </a:pPr>
            <a:r>
              <a:rPr lang="it-IT" dirty="0"/>
              <a:t>IN ALTERNATIVA AL BINDING NELL’HTML, SI PUÒ USARE IN JAVASCRIPT LA PROPERTY CORRISPONDENTE («</a:t>
            </a:r>
            <a:r>
              <a:rPr lang="it-IT" dirty="0" err="1"/>
              <a:t>button.onclick</a:t>
            </a:r>
            <a:r>
              <a:rPr lang="it-IT" dirty="0"/>
              <a:t> = …»).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7484DC5-1CD4-F246-DBBC-B400ACF15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677" y="2336800"/>
            <a:ext cx="3373934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784446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39AE1C-B704-1729-883E-F596B882B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QUESTO APPROCCIO HA IL VANTAGGIO DI ESSERE SINTETICO E IMMEDIATO, MA HA UN PROBLEMA:</a:t>
            </a:r>
            <a:br>
              <a:rPr lang="it-IT" dirty="0"/>
            </a:br>
            <a:r>
              <a:rPr lang="it-IT" dirty="0"/>
              <a:t>SI PUÒ ASSEGNARE UN SOLO HANDLER A UN SOLO ELEMENTO HTML.</a:t>
            </a:r>
          </a:p>
          <a:p>
            <a:pPr marL="0" indent="0">
              <a:buNone/>
            </a:pPr>
            <a:r>
              <a:rPr lang="it-IT" dirty="0"/>
              <a:t>SI PUÒ OVVIARE USANDO I METODI «</a:t>
            </a:r>
            <a:r>
              <a:rPr lang="it-IT" dirty="0" err="1"/>
              <a:t>addEventListener</a:t>
            </a:r>
            <a:r>
              <a:rPr lang="it-IT" dirty="0"/>
              <a:t>» / «</a:t>
            </a:r>
            <a:r>
              <a:rPr lang="it-IT" dirty="0" err="1"/>
              <a:t>removeEventListener</a:t>
            </a:r>
            <a:r>
              <a:rPr lang="it-IT" dirty="0"/>
              <a:t>».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493BDEF-574F-FD71-31CB-C33859575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069472"/>
            <a:ext cx="4700588" cy="2133519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8773115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IN QUESTO MODO SI POSSONO AGGIUNGERE ALLO STESSO ELEMENTO PIÙ FUNZIONI DA ESEGUIRE SULLO STESSO EVENTO.</a:t>
            </a:r>
          </a:p>
          <a:p>
            <a:pPr marL="0" indent="0">
              <a:buNone/>
            </a:pPr>
            <a:r>
              <a:rPr lang="it-IT" dirty="0"/>
              <a:t>COME TERZO PARAMETRO DI QUESTE DUE FUNZIONI SI PUÒ AGGIUNGERE UN OGGETTO CHE AGGIUNGE OPZIONI SPECIFICHE:</a:t>
            </a:r>
          </a:p>
          <a:p>
            <a:pPr lvl="1"/>
            <a:r>
              <a:rPr lang="it-IT" dirty="0"/>
              <a:t>«once»: SE «</a:t>
            </a:r>
            <a:r>
              <a:rPr lang="it-IT" dirty="0" err="1"/>
              <a:t>true</a:t>
            </a:r>
            <a:r>
              <a:rPr lang="it-IT" dirty="0"/>
              <a:t>» RIMUOVE IL LISTENER DOPO LA PRIMA ESECUZIONE;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capture</a:t>
            </a:r>
            <a:r>
              <a:rPr lang="it-IT" dirty="0"/>
              <a:t>»: GESTISCE LA FASE DI CATTURA DELL’EVENTO (VEDREMO IN SEGUITO);</a:t>
            </a:r>
          </a:p>
          <a:p>
            <a:pPr lvl="1"/>
            <a:r>
              <a:rPr lang="it-IT" dirty="0"/>
              <a:t>«passive»: SEGNALA AL BROWSER CHE L’HANDLER NON CHIAMA «</a:t>
            </a:r>
            <a:r>
              <a:rPr lang="it-IT" dirty="0" err="1"/>
              <a:t>preventDefault</a:t>
            </a:r>
            <a:r>
              <a:rPr lang="it-IT" dirty="0"/>
              <a:t>» (VEDREMO IN SEGUITO).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36505195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RIMUOVERE UN EVENT LISTENER SI USA «</a:t>
            </a:r>
            <a:r>
              <a:rPr lang="it-IT" dirty="0" err="1"/>
              <a:t>removeEventListener</a:t>
            </a:r>
            <a:r>
              <a:rPr lang="it-IT" dirty="0"/>
              <a:t>».</a:t>
            </a:r>
          </a:p>
          <a:p>
            <a:pPr marL="0" indent="0">
              <a:buNone/>
            </a:pPr>
            <a:r>
              <a:rPr lang="it-IT" dirty="0"/>
              <a:t>BISOGNA FARE ATTENZIONE A PASSARE LA STESSA FUNZIONE AI DUE METODI DI AGGIUNTA E DI RIMOZIONE, ALTRIMENTI LA RIMOZIONE NON AVVIENE;</a:t>
            </a:r>
          </a:p>
          <a:p>
            <a:pPr marL="0" indent="0">
              <a:buNone/>
            </a:pPr>
            <a:r>
              <a:rPr lang="it-IT" dirty="0"/>
              <a:t>SE «once» NON È «</a:t>
            </a:r>
            <a:r>
              <a:rPr lang="it-IT" dirty="0" err="1"/>
              <a:t>true</a:t>
            </a:r>
            <a:r>
              <a:rPr lang="it-IT" dirty="0"/>
              <a:t>» ALLORA È NECESSARIO SALVARE LA FUNZIONE UTILIZZATA PRIMA DI PASSARLA NELL’ «</a:t>
            </a:r>
            <a:r>
              <a:rPr lang="it-IT" dirty="0" err="1"/>
              <a:t>addEventListener</a:t>
            </a:r>
            <a:r>
              <a:rPr lang="it-IT" dirty="0"/>
              <a:t>» COSÌ DA POTERLA POI RIPASSARE AL «</a:t>
            </a:r>
            <a:r>
              <a:rPr lang="it-IT" dirty="0" err="1"/>
              <a:t>removeEventListener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04487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OGNI EVENTO EMESSO, IL BROWSER CREA UN OGGETTO EVENTO A CUI SI PUÒ ACCEDERE PER AVERE INFORMAZIONI SU COSA È AVVENUTO.</a:t>
            </a:r>
          </a:p>
          <a:p>
            <a:pPr marL="0" indent="0">
              <a:buNone/>
            </a:pPr>
            <a:r>
              <a:rPr lang="it-IT" dirty="0"/>
              <a:t>NELLO SPECIFICO, SI PUÒ ACCEDERE A: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type</a:t>
            </a:r>
            <a:r>
              <a:rPr lang="it-IT" dirty="0"/>
              <a:t>», OVVERO IL TIPO DELL’EVENTO;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currentTarget</a:t>
            </a:r>
            <a:r>
              <a:rPr lang="it-IT" dirty="0"/>
              <a:t>», OVVERO L’ELEMENTO HTML CHE STA ESEGUENDO LA FUNZIONE HANDLER;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clientX</a:t>
            </a:r>
            <a:r>
              <a:rPr lang="it-IT" dirty="0"/>
              <a:t>» E «</a:t>
            </a:r>
            <a:r>
              <a:rPr lang="it-IT" dirty="0" err="1"/>
              <a:t>clientY</a:t>
            </a:r>
            <a:r>
              <a:rPr lang="it-IT" dirty="0"/>
              <a:t>», OVVERO LE COORDINATE NELLA FINESTRA DELL’EVENTO;</a:t>
            </a:r>
          </a:p>
          <a:p>
            <a:pPr lvl="1"/>
            <a:r>
              <a:rPr lang="it-IT" dirty="0"/>
              <a:t>…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598373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7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IMPLEMENTARE IL GIOCO DEL TRIS PER DUE GIOCATORI:</a:t>
            </a:r>
          </a:p>
          <a:p>
            <a:r>
              <a:rPr lang="it-IT" dirty="0"/>
              <a:t>CREARE UNA BOARD 3x3;</a:t>
            </a:r>
          </a:p>
          <a:p>
            <a:r>
              <a:rPr lang="it-IT" dirty="0"/>
              <a:t>AGGIUNGERE UN LISTENER SU CIASCUNA DELLE NOVE CASELLE CHE INSERISCE «x» OPPURE «o» A SECONDA DEL GIOCATORE;</a:t>
            </a:r>
          </a:p>
          <a:p>
            <a:r>
              <a:rPr lang="it-IT" dirty="0"/>
              <a:t>AD OGNI CLICK VERIFICARE SE IL GIOCO È TERMINATO E MOSTRARE IL VINCITORE.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30 MINUTI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45382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2.7</a:t>
            </a:r>
          </a:p>
        </p:txBody>
      </p:sp>
      <p:pic>
        <p:nvPicPr>
          <p:cNvPr id="6" name="Segnaposto contenuto 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E4F65127-F620-8FBC-1FB4-09D9A893E4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0321" y="2458720"/>
            <a:ext cx="4678677" cy="3119119"/>
          </a:xfrm>
        </p:spPr>
      </p:pic>
      <p:pic>
        <p:nvPicPr>
          <p:cNvPr id="9" name="Segnaposto contenuto 8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46DB99CF-3F63-FB0A-3142-7927D3D7A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5505" y="2458719"/>
            <a:ext cx="4678677" cy="3119119"/>
          </a:xfr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525248B2-FCD8-5031-DBDF-3F7689E7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8692381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8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DUE CONCETTI CARDINE RIGUARDO AGLI EVENTI SONO </a:t>
            </a:r>
            <a:br>
              <a:rPr lang="it-IT" dirty="0"/>
            </a:br>
            <a:r>
              <a:rPr lang="it-IT" dirty="0"/>
              <a:t>IL «</a:t>
            </a:r>
            <a:r>
              <a:rPr lang="it-IT" dirty="0" err="1"/>
              <a:t>bubbling</a:t>
            </a:r>
            <a:r>
              <a:rPr lang="it-IT" dirty="0"/>
              <a:t>» E IL «</a:t>
            </a:r>
            <a:r>
              <a:rPr lang="it-IT" dirty="0" err="1"/>
              <a:t>capturing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GENERANDO UN EVENTO SU UN ELEMENTO, ESSO VIENE CATTURATO DALL’«EVENT HANDLER SULL’ELEMENTO (SE PRESENTE), QUINDI SUL PADRE, QUINDI SU TUTTI GLI «</a:t>
            </a:r>
            <a:r>
              <a:rPr lang="it-IT" dirty="0" err="1"/>
              <a:t>ancestor</a:t>
            </a:r>
            <a:r>
              <a:rPr lang="it-IT" dirty="0"/>
              <a:t>» FINO AL «</a:t>
            </a:r>
            <a:r>
              <a:rPr lang="it-IT" dirty="0" err="1"/>
              <a:t>document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QUESTO PROCESSO DAL BASSO VERSO L’ALTO È DETTO «</a:t>
            </a:r>
            <a:r>
              <a:rPr lang="it-IT" dirty="0" err="1"/>
              <a:t>bubbling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QUASI TUTTI GLI EVENTI SON INTERESSATI (NON LO È IL «focus»).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305281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367A407-5509-7E4B-F0B2-32949C620F83}"/>
              </a:ext>
            </a:extLst>
          </p:cNvPr>
          <p:cNvSpPr/>
          <p:nvPr/>
        </p:nvSpPr>
        <p:spPr>
          <a:xfrm>
            <a:off x="6268244" y="3107531"/>
            <a:ext cx="3352800" cy="205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- 9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A1313BF-1231-47CB-D6A3-98C3EE5DE9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874044" y="2453481"/>
            <a:ext cx="2311400" cy="3365500"/>
          </a:xfrm>
          <a:prstGeom prst="rect">
            <a:avLst/>
          </a:prstGeo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0596325-427D-0AB0-292B-8306D036B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8244" y="3107531"/>
            <a:ext cx="3352800" cy="2057400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5872964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L’ELEMENTO PIÙ INNESTATO CHE HA CAUSATO L’EVENTO PUÒ ESSERE ACCESSIBILE TRAMITE LA PROPRIETÀ «target» DELL’EVENTO.</a:t>
            </a:r>
          </a:p>
          <a:p>
            <a:pPr marL="0" indent="0">
              <a:buNone/>
            </a:pPr>
            <a:r>
              <a:rPr lang="it-IT" dirty="0"/>
              <a:t>C’È DIFFERENZA CON «</a:t>
            </a:r>
            <a:r>
              <a:rPr lang="it-IT" dirty="0" err="1"/>
              <a:t>currentTarget</a:t>
            </a:r>
            <a:r>
              <a:rPr lang="it-IT" dirty="0"/>
              <a:t>»; ESSO INFATTO INDICA L’ELEMENTO CHE STA ATTUALMENTE LANCIANDO LA FUNZIONE DI HANDLER.</a:t>
            </a:r>
          </a:p>
          <a:p>
            <a:pPr marL="0" indent="0">
              <a:buNone/>
            </a:pPr>
            <a:r>
              <a:rPr lang="it-IT" dirty="0"/>
              <a:t>NELL’ESEMPIO PRECEDENTE, CLICCANDO SUL «</a:t>
            </a:r>
            <a:r>
              <a:rPr lang="it-IT" dirty="0" err="1"/>
              <a:t>p</a:t>
            </a:r>
            <a:r>
              <a:rPr lang="it-IT" dirty="0"/>
              <a:t>», ESSO È IL «target» MENTRE A SECONDA DI DOVE È ARRIVATO L’EVENTO DURANTE IL «</a:t>
            </a:r>
            <a:r>
              <a:rPr lang="it-IT" dirty="0" err="1"/>
              <a:t>bubbling</a:t>
            </a:r>
            <a:r>
              <a:rPr lang="it-IT" dirty="0"/>
              <a:t>» AVREMO UN DIVERSO «</a:t>
            </a:r>
            <a:r>
              <a:rPr lang="it-IT" dirty="0" err="1"/>
              <a:t>currentTarget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252414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STOPPARE IL «</a:t>
            </a:r>
            <a:r>
              <a:rPr lang="it-IT" dirty="0" err="1"/>
              <a:t>bubbling</a:t>
            </a:r>
            <a:r>
              <a:rPr lang="it-IT" dirty="0"/>
              <a:t>» È POSSIBILE UTILIZZARE IL METODO «</a:t>
            </a:r>
            <a:r>
              <a:rPr lang="it-IT" dirty="0" err="1"/>
              <a:t>stopPropagation</a:t>
            </a:r>
            <a:r>
              <a:rPr lang="it-IT" dirty="0"/>
              <a:t>» DELL’OGGETTO EVENTO.</a:t>
            </a:r>
          </a:p>
          <a:p>
            <a:pPr marL="0" indent="0">
              <a:buNone/>
            </a:pPr>
            <a:r>
              <a:rPr lang="it-IT" dirty="0"/>
              <a:t>SE CI SONO PIÙ HANDLERS SULLO STESSO ELEMENTO E IL METODO «</a:t>
            </a:r>
            <a:r>
              <a:rPr lang="it-IT" dirty="0" err="1"/>
              <a:t>stopPropagation</a:t>
            </a:r>
            <a:r>
              <a:rPr lang="it-IT" dirty="0"/>
              <a:t>» È CHIAMATO SOLO SU UNO, I SUCCESSIVI ESEGUIRANNO COMUNQUE LA FUNZIONE ASSEGNATA.</a:t>
            </a:r>
          </a:p>
          <a:p>
            <a:pPr marL="0" indent="0">
              <a:buNone/>
            </a:pPr>
            <a:r>
              <a:rPr lang="it-IT" dirty="0"/>
              <a:t>SE SI VUOLE STOPPARE IMMEDIATAMENTE ANCHE LE ALTRE FUNZIONI, SI PUÒ USARE «</a:t>
            </a:r>
            <a:r>
              <a:rPr lang="it-IT" dirty="0" err="1"/>
              <a:t>stopImmediatePropagation</a:t>
            </a:r>
            <a:r>
              <a:rPr lang="it-IT" dirty="0"/>
              <a:t>»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2497802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367A407-5509-7E4B-F0B2-32949C620F83}"/>
              </a:ext>
            </a:extLst>
          </p:cNvPr>
          <p:cNvSpPr/>
          <p:nvPr/>
        </p:nvSpPr>
        <p:spPr>
          <a:xfrm>
            <a:off x="6221691" y="2336275"/>
            <a:ext cx="3545162" cy="3598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- 12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4B282974-4CAD-F47A-8FF6-94897B00DE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«</a:t>
            </a:r>
            <a:r>
              <a:rPr lang="it-IT" dirty="0" err="1"/>
              <a:t>capturing</a:t>
            </a:r>
            <a:r>
              <a:rPr lang="it-IT" dirty="0"/>
              <a:t>» È L’ ‘OPPOSTO’ DEL «</a:t>
            </a:r>
            <a:r>
              <a:rPr lang="it-IT" dirty="0" err="1"/>
              <a:t>bubbling</a:t>
            </a:r>
            <a:r>
              <a:rPr lang="it-IT" dirty="0"/>
              <a:t>».</a:t>
            </a:r>
          </a:p>
          <a:p>
            <a:pPr marL="0" indent="0">
              <a:buNone/>
            </a:pPr>
            <a:r>
              <a:rPr lang="it-IT" dirty="0"/>
              <a:t>LA FASE DI «</a:t>
            </a:r>
            <a:r>
              <a:rPr lang="it-IT" dirty="0" err="1"/>
              <a:t>bubbling</a:t>
            </a:r>
            <a:r>
              <a:rPr lang="it-IT" dirty="0"/>
              <a:t>» È SOLO LA TERZA DELLA PROPAGAZIONE DELL’EVENTO: PRIMA DI ESSE CI SONO APPUNTO IL «</a:t>
            </a:r>
            <a:r>
              <a:rPr lang="it-IT" dirty="0" err="1"/>
              <a:t>capturing</a:t>
            </a:r>
            <a:r>
              <a:rPr lang="it-IT" dirty="0"/>
              <a:t>», IN CUI L’EVENTO SI PROPAGA DALLA «Window» IN GIÙ, QUINDI LA FASE DI TARGET, IN CUI L’EVENTO RAGGIUNGE L’ELEMENTO SELEZIONATO.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2E2047B-926F-AD19-B49B-9CEC5B0048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2435" y="2336800"/>
            <a:ext cx="3644418" cy="3598863"/>
          </a:xfr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50293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«</a:t>
            </a:r>
            <a:r>
              <a:rPr lang="it-IT" dirty="0" err="1"/>
              <a:t>capturing</a:t>
            </a:r>
            <a:r>
              <a:rPr lang="it-IT" dirty="0"/>
              <a:t>» È RARAMENTE USATO, TUTTAVIA A VOLTE PUÒ ESSERE UTILE.</a:t>
            </a:r>
          </a:p>
          <a:p>
            <a:pPr marL="0" indent="0">
              <a:buNone/>
            </a:pPr>
            <a:r>
              <a:rPr lang="it-IT" dirty="0"/>
              <a:t>PER FAR SI CHE UN «EVENT HANDLER» SIA ESEGUITO IN FASE DI «</a:t>
            </a:r>
            <a:r>
              <a:rPr lang="it-IT" dirty="0" err="1"/>
              <a:t>capturing</a:t>
            </a:r>
            <a:r>
              <a:rPr lang="it-IT" dirty="0"/>
              <a:t>» SI PUÒ PASSARE «{</a:t>
            </a:r>
            <a:r>
              <a:rPr lang="it-IT" dirty="0" err="1"/>
              <a:t>capture</a:t>
            </a:r>
            <a:r>
              <a:rPr lang="it-IT" dirty="0"/>
              <a:t>: </a:t>
            </a:r>
            <a:r>
              <a:rPr lang="it-IT" dirty="0" err="1"/>
              <a:t>true</a:t>
            </a:r>
            <a:r>
              <a:rPr lang="it-IT" dirty="0"/>
              <a:t>}» COME «option» QUANDO SI AGGANCIA IL LISTENER ALL’ELEMENTO.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77349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SI PUÒ TRARRE VANTAGGIO DEI DUE CONCETTI SOPRA ESPOSTI PER IMPLEMENTARE IL PATTERN CHIAMATO «EVENT DELEGATION».</a:t>
            </a:r>
          </a:p>
          <a:p>
            <a:pPr marL="0" indent="0">
              <a:buNone/>
            </a:pPr>
            <a:r>
              <a:rPr lang="it-IT" dirty="0"/>
              <a:t>IN SINTESI, SE CI SONO TANTI ELEMENTI DELLO STESSO TIPO E VOGLIAMO ASCOLTARE UN EVENTO (CHE AMMETTE IL BUBBLING) SU DI ESSI, DOVREMMO ASSEGNARE UN HANDLER A CIASCUNO.</a:t>
            </a:r>
          </a:p>
          <a:p>
            <a:pPr marL="0" indent="0">
              <a:buNone/>
            </a:pPr>
            <a:r>
              <a:rPr lang="it-IT" dirty="0"/>
              <a:t>SI PUÒ SEMPLIFICARE ASSEGNANDO UN UNICO HANDLER ALL’ELEMENTO PADRE COMUNE E USANDO «</a:t>
            </a:r>
            <a:r>
              <a:rPr lang="it-IT" dirty="0" err="1"/>
              <a:t>event.target</a:t>
            </a:r>
            <a:r>
              <a:rPr lang="it-IT" dirty="0"/>
              <a:t>» PER CAPIRE QUALE ELEMENTO HA LANCIATO L’EVENTO.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317470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VERIFICARE SE È POSSIBILE USARE IL PATTERN DI «EVENT DELEGATION» SULL’ESERCIZIO PRECEDENTE.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0135399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GLI ELEMENTI NATIVI DEL BROWSER HANNO UN COMPORTAMENTO DI DEFAULT:</a:t>
            </a:r>
          </a:p>
          <a:p>
            <a:pPr lvl="1"/>
            <a:r>
              <a:rPr lang="it-IT" dirty="0"/>
              <a:t>UN CLICK SU LINK NAVIGA ALL’ «</a:t>
            </a:r>
            <a:r>
              <a:rPr lang="it-IT" dirty="0" err="1"/>
              <a:t>href</a:t>
            </a:r>
            <a:r>
              <a:rPr lang="it-IT" dirty="0"/>
              <a:t>» SPECIFICATO</a:t>
            </a:r>
          </a:p>
          <a:p>
            <a:pPr lvl="1"/>
            <a:r>
              <a:rPr lang="it-IT" dirty="0"/>
              <a:t>UN CLICK SU UN «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=‘</a:t>
            </a:r>
            <a:r>
              <a:rPr lang="it-IT" dirty="0" err="1"/>
              <a:t>submit</a:t>
            </a:r>
            <a:r>
              <a:rPr lang="it-IT" dirty="0"/>
              <a:t>’» INVIA I DATI AL SERVER</a:t>
            </a:r>
          </a:p>
          <a:p>
            <a:pPr lvl="1"/>
            <a:r>
              <a:rPr lang="it-IT" dirty="0"/>
              <a:t>…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PUÒ CAPITARE CHE SI VOGLIA SOVRASCRIVERE IL COMPORTAMENTO DI DEFAULT PER AGGIUNGERE UN «EVENT HANDLER» CUSTOM.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429119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- 17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4B282974-4CAD-F47A-8FF6-94897B00DE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SI OTTIENE QUESTO RISULTATO IN DUE MODI:</a:t>
            </a:r>
          </a:p>
          <a:p>
            <a:r>
              <a:rPr lang="it-IT" dirty="0"/>
              <a:t>CHIAMANDO «</a:t>
            </a:r>
            <a:r>
              <a:rPr lang="it-IT" dirty="0" err="1"/>
              <a:t>preventDefault</a:t>
            </a:r>
            <a:r>
              <a:rPr lang="it-IT" dirty="0"/>
              <a:t>()» SULL’OGGETTO EVENTO NELL’HANDLER;</a:t>
            </a:r>
          </a:p>
          <a:p>
            <a:r>
              <a:rPr lang="it-IT" dirty="0"/>
              <a:t>RESTITUENDO «false» ALLA FINE DELL’HANDLER.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5975D27-49EF-3EBE-51C4-6A6800FF83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7344" y="3101181"/>
            <a:ext cx="2514600" cy="2070100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4592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2.8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MICROSOFT RIFIUTA DI PARTECIPARE ALLE CONFERENZE ECMA (DAL 1999 AL 2009), QUINDI LA SITUAZIONE RESTA PIÙ O MENO LA STESSA FINO AL 2004, QUANDO MOZILLA RILASCIA IL BROWSER «FIREFOX»: </a:t>
            </a:r>
            <a:br>
              <a:rPr lang="it-IT" dirty="0"/>
            </a:br>
            <a:r>
              <a:rPr lang="it-IT" dirty="0"/>
              <a:t>È LA SCINTILLA DELLA RINASCITA DI JAVASCRIPT, INCENTRATA SULLE LIBRERIE OPEN-SOURCE E SULLE COMMUNITY ATTORNO AD ESSE.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2008: GOOGLE RILASCIA IL BROWSER «CHROME» CON IL JAVASCRIPT ENGINE «V8» CHE UTILIZZA PER LA PRIMA VOLTA LA COMPILAZIONE «JUST-IN-TIME» (JIT)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209A85C0-986F-0E61-A4BE-2975F845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01575721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18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QUANDO SI AGGANCIA IL LISTENER ALL’ELEMENTO SI PUÒ PASSARE «{passive: </a:t>
            </a:r>
            <a:r>
              <a:rPr lang="it-IT" dirty="0" err="1"/>
              <a:t>true</a:t>
            </a:r>
            <a:r>
              <a:rPr lang="it-IT" dirty="0"/>
              <a:t>}» COME «option» PER SEGNALARE AL BROWSER CHE L’EVENTO DI DEFAULT NON SARÀ BLOCCATO.</a:t>
            </a:r>
          </a:p>
          <a:p>
            <a:pPr marL="0" indent="0">
              <a:buNone/>
            </a:pPr>
            <a:r>
              <a:rPr lang="it-IT" dirty="0"/>
              <a:t>QUESTO PUÒ ESSERE UTILE AD ES. PER EVENTI SU MOBILE COME IL «</a:t>
            </a:r>
            <a:r>
              <a:rPr lang="it-IT" dirty="0" err="1"/>
              <a:t>touchmove</a:t>
            </a:r>
            <a:r>
              <a:rPr lang="it-IT" dirty="0"/>
              <a:t>», CHE GENERANO, SE NON PREVENUTI, UN FLUSSO DI EVENTI DI SCROLLING;</a:t>
            </a:r>
            <a:br>
              <a:rPr lang="it-IT" dirty="0"/>
            </a:br>
            <a:r>
              <a:rPr lang="it-IT" dirty="0"/>
              <a:t>IL BROWSER DEVE PRIMA PROCESSARE TUTTI GLI EVENTI DI QUESTO TIPO E SE L’EVENTO NON È BLOCCATO, ALLORA SCROLLARE.</a:t>
            </a:r>
          </a:p>
          <a:p>
            <a:pPr marL="0" indent="0">
              <a:buNone/>
            </a:pPr>
            <a:r>
              <a:rPr lang="it-IT" dirty="0"/>
              <a:t>CON «passive: </a:t>
            </a:r>
            <a:r>
              <a:rPr lang="it-IT" dirty="0" err="1"/>
              <a:t>true</a:t>
            </a:r>
            <a:r>
              <a:rPr lang="it-IT" dirty="0"/>
              <a:t>», LO SCROLLING È IMMEDIATO.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1300760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19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EVENTI LANCIATI TRAMITE MOUSE: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mousedown</a:t>
            </a:r>
            <a:r>
              <a:rPr lang="it-IT" dirty="0"/>
              <a:t>» / «</a:t>
            </a:r>
            <a:r>
              <a:rPr lang="it-IT" dirty="0" err="1"/>
              <a:t>mouseup</a:t>
            </a:r>
            <a:r>
              <a:rPr lang="it-IT" dirty="0"/>
              <a:t>»: TASTO SINISTRO DEL MOUSE PREMUTO/RILASCIATO SU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mouseover</a:t>
            </a:r>
            <a:r>
              <a:rPr lang="it-IT" dirty="0"/>
              <a:t>» / «</a:t>
            </a:r>
            <a:r>
              <a:rPr lang="it-IT" dirty="0" err="1"/>
              <a:t>mouseout</a:t>
            </a:r>
            <a:r>
              <a:rPr lang="it-IT" dirty="0"/>
              <a:t>»: PUNTATORE DEL MOUSE CHE ENTRA/ESCE DA UN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mousemove</a:t>
            </a:r>
            <a:r>
              <a:rPr lang="it-IT" dirty="0"/>
              <a:t>»: OGNI MOVIMENTO DEL MOUSE;</a:t>
            </a:r>
          </a:p>
          <a:p>
            <a:pPr lvl="1"/>
            <a:r>
              <a:rPr lang="it-IT" dirty="0"/>
              <a:t>«click»: LANCIATO DOPO «</a:t>
            </a:r>
            <a:r>
              <a:rPr lang="it-IT" dirty="0" err="1"/>
              <a:t>mousedown</a:t>
            </a:r>
            <a:r>
              <a:rPr lang="it-IT" dirty="0"/>
              <a:t>» / »</a:t>
            </a:r>
            <a:r>
              <a:rPr lang="it-IT" dirty="0" err="1"/>
              <a:t>mouseup</a:t>
            </a:r>
            <a:r>
              <a:rPr lang="it-IT" dirty="0"/>
              <a:t>» SULLO STESSO ELEMENTO;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dblclick</a:t>
            </a:r>
            <a:r>
              <a:rPr lang="it-IT" dirty="0"/>
              <a:t>»: LANCIATO DOPO DUE CLICK CONSECUTIVI SULLO STESSO ELEMENTO;</a:t>
            </a:r>
          </a:p>
          <a:p>
            <a:pPr lvl="1"/>
            <a:r>
              <a:rPr lang="it-IT" dirty="0" err="1"/>
              <a:t>contextmenu</a:t>
            </a:r>
            <a:r>
              <a:rPr lang="it-IT" dirty="0"/>
              <a:t>: TASTO DESTRO DEL MOUSE PREMUTO SU UN ELEMENTO.</a:t>
            </a:r>
          </a:p>
          <a:p>
            <a:pPr lvl="1"/>
            <a:r>
              <a:rPr lang="it-IT" dirty="0"/>
              <a:t>…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982681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IMPLEMENTARE UN SEMPLICE «DRAG &amp; DROP».</a:t>
            </a:r>
          </a:p>
          <a:p>
            <a:pPr lvl="1"/>
            <a:r>
              <a:rPr lang="it-IT" dirty="0"/>
              <a:t>CREARE UN ELEMENTO (ES. DIV QUADRATO);</a:t>
            </a:r>
          </a:p>
          <a:p>
            <a:pPr lvl="1"/>
            <a:r>
              <a:rPr lang="it-IT" dirty="0"/>
              <a:t>AL «</a:t>
            </a:r>
            <a:r>
              <a:rPr lang="it-IT" dirty="0" err="1"/>
              <a:t>mousedown</a:t>
            </a:r>
            <a:r>
              <a:rPr lang="it-IT" dirty="0"/>
              <a:t>» MEMORIZZARE LA POSIZIONE INIZIALE (X / Y);</a:t>
            </a:r>
          </a:p>
          <a:p>
            <a:pPr lvl="1"/>
            <a:r>
              <a:rPr lang="it-IT" dirty="0"/>
              <a:t>AL «</a:t>
            </a:r>
            <a:r>
              <a:rPr lang="it-IT" dirty="0" err="1"/>
              <a:t>mousemove</a:t>
            </a:r>
            <a:r>
              <a:rPr lang="it-IT" dirty="0"/>
              <a:t>» SPOSTARE L’ELEMENTO MODIFICANDONE LA POSIZIONE RISPETTO A QUANTO SALVATO (MODIFICARE «</a:t>
            </a:r>
            <a:r>
              <a:rPr lang="it-IT" dirty="0" err="1"/>
              <a:t>el.style</a:t>
            </a:r>
            <a:r>
              <a:rPr lang="it-IT" dirty="0"/>
              <a:t>»);</a:t>
            </a:r>
          </a:p>
          <a:p>
            <a:pPr lvl="1"/>
            <a:r>
              <a:rPr lang="it-IT" dirty="0"/>
              <a:t>RICORDARE DI IMPLEMENTARE ANCHE «</a:t>
            </a:r>
            <a:r>
              <a:rPr lang="it-IT" dirty="0" err="1"/>
              <a:t>mouseup</a:t>
            </a:r>
            <a:r>
              <a:rPr lang="it-IT" dirty="0"/>
              <a:t>» E «</a:t>
            </a:r>
            <a:r>
              <a:rPr lang="it-IT" dirty="0" err="1"/>
              <a:t>dragstart</a:t>
            </a:r>
            <a:r>
              <a:rPr lang="it-IT" dirty="0"/>
              <a:t>» (SI, CI SONO EVENTI NATIVI SPECIFICI PER IL «drag» MA VOGLIAMO DISATTIVARLI; COME?)</a:t>
            </a:r>
          </a:p>
          <a:p>
            <a:pPr marL="0" indent="0">
              <a:buNone/>
            </a:pPr>
            <a:r>
              <a:rPr lang="it-IT" dirty="0"/>
              <a:t>TEMPO: 15 MINUTI.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5706090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EVENTI LANCIATI TRAMITE TASTIERA: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keydown</a:t>
            </a:r>
            <a:r>
              <a:rPr lang="it-IT" dirty="0"/>
              <a:t>»: EVENTO LANCIATO QUANDO UN TASTO VIENE PREMUTO;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keyup</a:t>
            </a:r>
            <a:r>
              <a:rPr lang="it-IT" dirty="0"/>
              <a:t>»: EVENTO LANCIATO QUANDO UN TASTO VIENE RILASCIATO;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keypress</a:t>
            </a:r>
            <a:r>
              <a:rPr lang="it-IT" dirty="0"/>
              <a:t>»: OBSOLETO, DA NON USARE.</a:t>
            </a:r>
          </a:p>
          <a:p>
            <a:pPr marL="0" indent="0">
              <a:buNone/>
            </a:pPr>
            <a:r>
              <a:rPr lang="it-IT" dirty="0"/>
              <a:t>LE INFORMAZIONI SU QUALE TASTO È STATO PREMUTO POSSONO ESSERE RICAVATE DALLE PROPERTY «key» / «code» SULL’OGGETTO EVENTO: LA PRIMA CORRISPONDE ALLA LETTERA, LA SECONDA INVECE AL TASTO FISICO PREMUTO.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0275904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CHE DIFFERENZA C’È TRA «key» E «code»?</a:t>
            </a:r>
          </a:p>
          <a:p>
            <a:r>
              <a:rPr lang="it-IT" dirty="0"/>
              <a:t>«key» DIPENDE DALLA LOCALIZZAZIONE DELLA TASTIERA:</a:t>
            </a:r>
            <a:br>
              <a:rPr lang="it-IT" dirty="0"/>
            </a:br>
            <a:r>
              <a:rPr lang="it-IT" dirty="0"/>
              <a:t>AD ESEMPIO LA TASTIERA TEDESCA HA LA «</a:t>
            </a:r>
            <a:r>
              <a:rPr lang="it-IT" dirty="0" err="1"/>
              <a:t>z</a:t>
            </a:r>
            <a:r>
              <a:rPr lang="it-IT" dirty="0"/>
              <a:t>» AL POSTO DELLA «y», QUINDI PREMENDO «y» AVREMMO «key = y» E «code = </a:t>
            </a:r>
            <a:r>
              <a:rPr lang="it-IT" dirty="0" err="1"/>
              <a:t>KeyZ</a:t>
            </a:r>
            <a:r>
              <a:rPr lang="it-IT" dirty="0"/>
              <a:t>».</a:t>
            </a:r>
          </a:p>
          <a:p>
            <a:r>
              <a:rPr lang="it-IT" dirty="0"/>
              <a:t>«key» CAMBIA ANCHE TRA MAIUSCOLE E MINUSCOLE: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B293F44-5332-E124-42B8-266F19340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9104"/>
              </p:ext>
            </p:extLst>
          </p:nvPr>
        </p:nvGraphicFramePr>
        <p:xfrm>
          <a:off x="1423251" y="4624503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005625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184837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6920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«key»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«code»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1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Shift + 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 = «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KeyZ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3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«</a:t>
                      </a:r>
                      <a:r>
                        <a:rPr lang="it-IT" dirty="0" err="1"/>
                        <a:t>KeyZ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43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5437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TASTI SPECIALI HANNO VALORI BEN DEFINITI, TRA CUI: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39AE0B7-595B-084B-FA63-B8A107D36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7672"/>
              </p:ext>
            </p:extLst>
          </p:nvPr>
        </p:nvGraphicFramePr>
        <p:xfrm>
          <a:off x="1423251" y="2838591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343029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00707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15440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«key»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value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7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INVIO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Enter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Enter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3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SPAZIO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 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«Space»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87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FRECCE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«Arrow&lt;direzione&gt;»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«Arrow&lt;direzione&gt;»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CTRL/CONTROL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«Control»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ControlLeft</a:t>
                      </a:r>
                      <a:r>
                        <a:rPr lang="it-IT" dirty="0"/>
                        <a:t>/</a:t>
                      </a:r>
                      <a:r>
                        <a:rPr lang="it-IT" dirty="0" err="1"/>
                        <a:t>Right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1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ALT/OPTION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«Alt»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AltLeft</a:t>
                      </a:r>
                      <a:r>
                        <a:rPr lang="it-IT" dirty="0"/>
                        <a:t>/</a:t>
                      </a:r>
                      <a:r>
                        <a:rPr lang="it-IT" dirty="0" err="1"/>
                        <a:t>Right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06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WIN/COMMAND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«Meta»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«</a:t>
                      </a:r>
                      <a:r>
                        <a:rPr lang="it-IT" dirty="0" err="1"/>
                        <a:t>MetaLeft</a:t>
                      </a:r>
                      <a:r>
                        <a:rPr lang="it-IT" dirty="0"/>
                        <a:t>/</a:t>
                      </a:r>
                      <a:r>
                        <a:rPr lang="it-IT" dirty="0" err="1"/>
                        <a:t>Right</a:t>
                      </a:r>
                      <a:r>
                        <a:rPr lang="it-IT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897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33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66622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RICONOSCERE LE COMBINAZIONI DI TASTI (SHIFT, CTRL,…) SI POSSONO USARE LE PROPERTY DELL’OGGETTO EVENTO: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altKey</a:t>
            </a:r>
            <a:r>
              <a:rPr lang="it-IT" dirty="0"/>
              <a:t>»: «</a:t>
            </a:r>
            <a:r>
              <a:rPr lang="it-IT" dirty="0" err="1"/>
              <a:t>true</a:t>
            </a:r>
            <a:r>
              <a:rPr lang="it-IT" dirty="0"/>
              <a:t>» SE È STATO PREMUTO «Alt»/«Option»;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ctrlKey</a:t>
            </a:r>
            <a:r>
              <a:rPr lang="it-IT" dirty="0"/>
              <a:t>»: «</a:t>
            </a:r>
            <a:r>
              <a:rPr lang="it-IT" dirty="0" err="1"/>
              <a:t>true</a:t>
            </a:r>
            <a:r>
              <a:rPr lang="it-IT" dirty="0"/>
              <a:t>» SE È STATO PREMUTO «</a:t>
            </a:r>
            <a:r>
              <a:rPr lang="it-IT" dirty="0" err="1"/>
              <a:t>Ctrl</a:t>
            </a:r>
            <a:r>
              <a:rPr lang="it-IT" dirty="0"/>
              <a:t>»/«Control»;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metaKey</a:t>
            </a:r>
            <a:r>
              <a:rPr lang="it-IT" dirty="0"/>
              <a:t>»: «</a:t>
            </a:r>
            <a:r>
              <a:rPr lang="it-IT" dirty="0" err="1"/>
              <a:t>true</a:t>
            </a:r>
            <a:r>
              <a:rPr lang="it-IT" dirty="0"/>
              <a:t>» SE È STATO PREMUTO «</a:t>
            </a:r>
            <a:r>
              <a:rPr lang="it-IT" dirty="0" err="1"/>
              <a:t>Win</a:t>
            </a:r>
            <a:r>
              <a:rPr lang="it-IT" dirty="0"/>
              <a:t>»/«</a:t>
            </a:r>
            <a:r>
              <a:rPr lang="it-IT" dirty="0" err="1"/>
              <a:t>Command</a:t>
            </a:r>
            <a:r>
              <a:rPr lang="it-IT" dirty="0"/>
              <a:t>»;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shiftKey</a:t>
            </a:r>
            <a:r>
              <a:rPr lang="it-IT" dirty="0"/>
              <a:t>»: «</a:t>
            </a:r>
            <a:r>
              <a:rPr lang="it-IT" dirty="0" err="1"/>
              <a:t>true</a:t>
            </a:r>
            <a:r>
              <a:rPr lang="it-IT" dirty="0"/>
              <a:t>» SE È STATO PREMUTO «Shift».</a:t>
            </a:r>
          </a:p>
          <a:p>
            <a:pPr marL="0" indent="0">
              <a:buNone/>
            </a:pPr>
            <a:r>
              <a:rPr lang="it-IT" dirty="0"/>
              <a:t>LINK UTILI: </a:t>
            </a:r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https://www.w3.org/TR/uievents-key/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https://www.w3.org/TR/uievents-code/</a:t>
            </a: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8910211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RIPRENDERE L’ESERCIZIO PRECEDENTE:</a:t>
            </a:r>
          </a:p>
          <a:p>
            <a:pPr lvl="1"/>
            <a:r>
              <a:rPr lang="it-IT" dirty="0"/>
              <a:t>QUANDO SI PREMONO LE FRECCE L’ELEMENTO DEVE SPOSTARSI DI UNA DISTANZA FISSATA NELLA DIREZIONE CORRISPONDENTE;</a:t>
            </a:r>
          </a:p>
          <a:p>
            <a:pPr lvl="1"/>
            <a:r>
              <a:rPr lang="it-IT" dirty="0"/>
              <a:t>QUANDO SI PREME INVIO L’ELEMENTO DEVE RUOTARE IN SENSO ORARIO, QUANDO SI PREME BACKSPACE IN SENSO ANTIORARIO;</a:t>
            </a:r>
          </a:p>
          <a:p>
            <a:pPr lvl="1"/>
            <a:r>
              <a:rPr lang="it-IT" dirty="0"/>
              <a:t>QUANDO SI PREME ESC L’ELEMENTO DEVE SPARIRE/RIAPPARIRE.</a:t>
            </a:r>
          </a:p>
          <a:p>
            <a:pPr marL="0" indent="0">
              <a:buNone/>
            </a:pPr>
            <a:r>
              <a:rPr lang="it-IT" dirty="0"/>
              <a:t>È AMMESSO MODIFICARE «</a:t>
            </a:r>
            <a:r>
              <a:rPr lang="it-IT" dirty="0" err="1"/>
              <a:t>el.style</a:t>
            </a:r>
            <a:r>
              <a:rPr lang="it-IT" dirty="0"/>
              <a:t>»; GRADITE ALTRE VARIAZIONI.</a:t>
            </a:r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3453159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A PARTIRE DA UNA LISTA DI ELEMENTI ‘&lt;</a:t>
            </a:r>
            <a:r>
              <a:rPr lang="it-IT" dirty="0" err="1"/>
              <a:t>ul</a:t>
            </a:r>
            <a:r>
              <a:rPr lang="it-IT" dirty="0"/>
              <a:t>&gt;’/ ‘&lt;li&gt;’:</a:t>
            </a:r>
          </a:p>
          <a:p>
            <a:pPr lvl="1"/>
            <a:r>
              <a:rPr lang="it-IT" dirty="0"/>
              <a:t>VISUALIZZARE L’INGRESSO DEL MOUSE SU UN ELEMENTO (ES. CAMBIANDO IL COLORE DI SFONDO) E RESETTARE IL COMPORTAMENTO ALL’USCITA;</a:t>
            </a:r>
          </a:p>
          <a:p>
            <a:pPr lvl="1"/>
            <a:r>
              <a:rPr lang="it-IT" dirty="0"/>
              <a:t>VISUALIZZARE LA SELEZIONE DI UN ELEMENTO TRAMITE CLICK (ES. CAMBIANDO IL COLORE DI SFONDO);</a:t>
            </a:r>
          </a:p>
          <a:p>
            <a:pPr lvl="1"/>
            <a:r>
              <a:rPr lang="it-IT" dirty="0"/>
              <a:t>IL SECONDO PUNTO HA PRECEDENZA SUL PRIMO;</a:t>
            </a:r>
          </a:p>
          <a:p>
            <a:pPr lvl="1"/>
            <a:r>
              <a:rPr lang="it-IT" dirty="0"/>
              <a:t>SE SI TIENE PREMUTO «CTRL» (O «COMMAND» SU MAC) SI POSSONO SELEZIONARE PIÙ ELEMENTI.</a:t>
            </a:r>
          </a:p>
          <a:p>
            <a:pPr marL="0" indent="0">
              <a:buNone/>
            </a:pPr>
            <a:r>
              <a:rPr lang="it-IT" dirty="0"/>
              <a:t>TEMPO: 20 MINUTI.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5943789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26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UNA SELECT CUSTOMIZZATA:</a:t>
            </a:r>
          </a:p>
          <a:p>
            <a:pPr lvl="1"/>
            <a:r>
              <a:rPr lang="it-IT" dirty="0"/>
              <a:t>CREARE E STILARE UN «</a:t>
            </a:r>
            <a:r>
              <a:rPr lang="it-IT" dirty="0" err="1"/>
              <a:t>button</a:t>
            </a:r>
            <a:r>
              <a:rPr lang="it-IT" dirty="0"/>
              <a:t>» E UN PANNELLO «</a:t>
            </a:r>
            <a:r>
              <a:rPr lang="it-IT" dirty="0" err="1"/>
              <a:t>ul</a:t>
            </a:r>
            <a:r>
              <a:rPr lang="it-IT" dirty="0"/>
              <a:t>» DI ELEMENTI «li»;</a:t>
            </a:r>
          </a:p>
          <a:p>
            <a:pPr lvl="1"/>
            <a:r>
              <a:rPr lang="it-IT" dirty="0"/>
              <a:t>IL CLICK SUL PULSANTE MOSTRA/NASCONDE IL PANNELLO;</a:t>
            </a:r>
          </a:p>
          <a:p>
            <a:pPr lvl="1"/>
            <a:r>
              <a:rPr lang="it-IT" dirty="0"/>
              <a:t>IL CLICK SU UN’OPZIONE NASCONDE IL PANNELLO E MOSTRA L’OPZIONE SCELTA (AGGIUNGERE UN ELEMENTO AL DOM);</a:t>
            </a:r>
          </a:p>
          <a:p>
            <a:pPr lvl="1"/>
            <a:r>
              <a:rPr lang="it-IT" dirty="0"/>
              <a:t>SE IL PANNELLO È APERTO, MUOVERSI CON LE FRECCE SU/GIU AGGIUNGE UN OUTLINE ALL’OPZIONE PRECEDENTE/SUCCESSIVA;</a:t>
            </a:r>
          </a:p>
          <a:p>
            <a:pPr lvl="1"/>
            <a:r>
              <a:rPr lang="it-IT" dirty="0"/>
              <a:t>APRIRE/CHIUDERE IL PANNELLO RESETTA L’OUTLINE.</a:t>
            </a:r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6459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2.9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COMPILAZIONE «JUST-IN-TIME»:</a:t>
            </a:r>
            <a:br>
              <a:rPr lang="it-IT" dirty="0"/>
            </a:br>
            <a:r>
              <a:rPr lang="it-IT" dirty="0"/>
              <a:t>IL CODICE VIENE CONVERTITO TRAMITE INTERPRETER NON IN LINGUAGGIO MACCHINA MA IN UN LINGUAGGIO INTERMEDIO DETTO «BYTECODE». </a:t>
            </a:r>
            <a:br>
              <a:rPr lang="it-IT" dirty="0"/>
            </a:br>
            <a:r>
              <a:rPr lang="it-IT" dirty="0"/>
              <a:t>IL COMPILATORE INDIVIDUA LE PORZIONI DI «BYTECODE» ESEGUITE PIÙ SPESSO E LE COMPILA IN CODICE MACCHINA: QUESTA COMPILAZIONE AVVIENE SUBITO PRIMA CHE IL CODICE SIA ESEGUITO (DA QUI IL NOME).</a:t>
            </a:r>
            <a:br>
              <a:rPr lang="it-IT" dirty="0"/>
            </a:br>
            <a:r>
              <a:rPr lang="it-IT" dirty="0"/>
              <a:t>DOPO LA COMPILAZIONE, IL CODICE È MANTENUTO IN MEMORIA E RIUTILIZZATO SENZA ESSERE RICOMPILATO.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209A85C0-986F-0E61-A4BE-2975F845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28457710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- 27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40F53A2-C221-E623-C963-7E4CD120FF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64241" y="2359249"/>
            <a:ext cx="2662396" cy="3114501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3D4D4AC-FF72-1F23-955A-ABC5441C98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2310" y="2384365"/>
            <a:ext cx="2386110" cy="3089385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663100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- 1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 HTML UN FORM È UN TAG CHE PERMETTE DI GESTIRE INPUT PROVENIENTI DALL’UTENTE; ESSO PUÒ CONTENERE ELEMENTI COME CAMPI DI TESTO, SELECT, TEXTAREA ETC.</a:t>
            </a:r>
          </a:p>
          <a:p>
            <a:pPr marL="0" indent="0">
              <a:buNone/>
            </a:pPr>
            <a:r>
              <a:rPr lang="it-IT" dirty="0"/>
              <a:t>PER CIASCUNO DI ESSI ESISTE OVVIAMENTE UN CORRISPONDENTE OGGETTO JAVASCRIPT CON PROPRIETÀ ED EVENTI SPECIFICI.</a:t>
            </a:r>
          </a:p>
          <a:p>
            <a:pPr marL="0" indent="0">
              <a:buNone/>
            </a:pPr>
            <a:r>
              <a:rPr lang="it-IT" dirty="0"/>
              <a:t>SI ACCEDE AI FORM NELLA PAGINA CON «</a:t>
            </a:r>
            <a:r>
              <a:rPr lang="it-IT" dirty="0" err="1"/>
              <a:t>document.forms</a:t>
            </a:r>
            <a:r>
              <a:rPr lang="it-IT" dirty="0"/>
              <a:t>», CHE È UNA COLLEZIONE ORDINATA DI TUTTI I FORM NELLA PAGINA;</a:t>
            </a:r>
            <a:br>
              <a:rPr lang="it-IT" dirty="0"/>
            </a:br>
            <a:r>
              <a:rPr lang="it-IT" dirty="0"/>
              <a:t>ALL’INTERNO DEL SINGOLO FORM SI ACCEDE AGLI ELEMENTI CON «</a:t>
            </a:r>
            <a:r>
              <a:rPr lang="it-IT" dirty="0" err="1"/>
              <a:t>form.elements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4710767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- 2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774F6EE-478C-A10C-5E0E-55AB8C6247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POSSONO ESSERCI PIÙ FORM CON LO STESSO «name», COME NEL CASO DEI RADIO BUTTON;</a:t>
            </a:r>
            <a:br>
              <a:rPr lang="it-IT" dirty="0"/>
            </a:br>
            <a:r>
              <a:rPr lang="it-IT" dirty="0"/>
              <a:t>IN QUESTO CASO «</a:t>
            </a:r>
            <a:r>
              <a:rPr lang="it-IT" dirty="0" err="1"/>
              <a:t>forms.elements</a:t>
            </a:r>
            <a:r>
              <a:rPr lang="it-IT" dirty="0"/>
              <a:t>[name]» È UNA COLLECTION.</a:t>
            </a:r>
          </a:p>
          <a:p>
            <a:pPr marL="0" indent="0">
              <a:buNone/>
            </a:pPr>
            <a:r>
              <a:rPr lang="it-IT" dirty="0"/>
              <a:t>I FORM POSSONO ANCHE AVERE UN SOTTOLIVELLO («</a:t>
            </a:r>
            <a:r>
              <a:rPr lang="it-IT" dirty="0" err="1"/>
              <a:t>fieldset</a:t>
            </a:r>
            <a:r>
              <a:rPr lang="it-IT" dirty="0"/>
              <a:t>»); IN QUESTO CASO SI DEVE ACCEDERE ALLA PROPERTY CORRISPONDENTE PRIMA DI ARRIVARE ALL’ELEMENT.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B5479C7-C6AC-D589-4769-98796F0AE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8949" y="2336800"/>
            <a:ext cx="4231390" cy="3598863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0716664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- 3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774F6EE-478C-A10C-5E0E-55AB8C6247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VICEVERSA, SI PUÒ ACCEDERE ALL’OGGETTO «</a:t>
            </a:r>
            <a:r>
              <a:rPr lang="it-IT" dirty="0" err="1"/>
              <a:t>form</a:t>
            </a:r>
            <a:r>
              <a:rPr lang="it-IT" dirty="0"/>
              <a:t>» ALL’INTERNO DEL SINGOLO ELEMENT TRAMITE LA PROPERTY CON LO STESSO NOME;</a:t>
            </a:r>
          </a:p>
          <a:p>
            <a:pPr marL="0" indent="0">
              <a:buNone/>
            </a:pPr>
            <a:r>
              <a:rPr lang="it-IT" dirty="0"/>
              <a:t>CIÒ RISULTA UTILE AD ES. PER LA GESTIONE DEI MESSAGGI DI ERRORE.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E8B06EC-5FAF-66AB-B421-EAE020343C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169920"/>
            <a:ext cx="3839001" cy="1427321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6E08FC1-FB5D-1AC2-7128-294D17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5962891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- 4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VALORE DEL SINGOLO ELEMENTO NEL FORM DIPENDE DAL TIPO DI ELEMENTO:</a:t>
            </a:r>
          </a:p>
          <a:p>
            <a:r>
              <a:rPr lang="it-IT" dirty="0"/>
              <a:t>INPUT DI TESTO: «</a:t>
            </a:r>
            <a:r>
              <a:rPr lang="it-IT" dirty="0" err="1"/>
              <a:t>input.value</a:t>
            </a:r>
            <a:r>
              <a:rPr lang="it-IT" dirty="0"/>
              <a:t>»;</a:t>
            </a:r>
          </a:p>
          <a:p>
            <a:r>
              <a:rPr lang="it-IT" dirty="0"/>
              <a:t>CHECKBOX / RADIO BUTTON: «</a:t>
            </a:r>
            <a:r>
              <a:rPr lang="it-IT" dirty="0" err="1"/>
              <a:t>input.checked</a:t>
            </a:r>
            <a:r>
              <a:rPr lang="it-IT" dirty="0"/>
              <a:t>»;</a:t>
            </a:r>
          </a:p>
          <a:p>
            <a:r>
              <a:rPr lang="it-IT" dirty="0"/>
              <a:t>TEXTAREA: «</a:t>
            </a:r>
            <a:r>
              <a:rPr lang="it-IT" dirty="0" err="1"/>
              <a:t>input.value</a:t>
            </a:r>
            <a:r>
              <a:rPr lang="it-IT" dirty="0"/>
              <a:t>»; </a:t>
            </a:r>
          </a:p>
          <a:p>
            <a:r>
              <a:rPr lang="it-IT" dirty="0"/>
              <a:t>SELECT: «</a:t>
            </a:r>
            <a:r>
              <a:rPr lang="it-IT" dirty="0" err="1"/>
              <a:t>select.value</a:t>
            </a:r>
            <a:r>
              <a:rPr lang="it-IT" dirty="0"/>
              <a:t>».</a:t>
            </a:r>
          </a:p>
          <a:p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5109353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4.1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«</a:t>
            </a:r>
            <a:r>
              <a:rPr lang="it-IT" dirty="0" err="1"/>
              <a:t>select</a:t>
            </a:r>
            <a:r>
              <a:rPr lang="it-IT" dirty="0"/>
              <a:t>» È UN CAMPO UN PO’ PARTICOLARE PER LA PRESENZA DELLE «option» AL SUO INTERNO; </a:t>
            </a:r>
          </a:p>
          <a:p>
            <a:pPr marL="0" indent="0">
              <a:buNone/>
            </a:pPr>
            <a:r>
              <a:rPr lang="it-IT" dirty="0"/>
              <a:t>ESSA INFATTI, OLTRE AL «</a:t>
            </a:r>
            <a:r>
              <a:rPr lang="it-IT" dirty="0" err="1"/>
              <a:t>value</a:t>
            </a:r>
            <a:r>
              <a:rPr lang="it-IT" dirty="0"/>
              <a:t>» ESPONE:</a:t>
            </a:r>
          </a:p>
          <a:p>
            <a:r>
              <a:rPr lang="it-IT" dirty="0"/>
              <a:t>UNA PROPRIETÀ «options» CHE RESTITUISCE LA LISTA CON TUTTE LE OPZIONI;</a:t>
            </a:r>
          </a:p>
          <a:p>
            <a:r>
              <a:rPr lang="it-IT" dirty="0"/>
              <a:t>UNA PROPRIETÀ «</a:t>
            </a:r>
            <a:r>
              <a:rPr lang="it-IT" dirty="0" err="1"/>
              <a:t>selectedIndex</a:t>
            </a:r>
            <a:r>
              <a:rPr lang="it-IT" dirty="0"/>
              <a:t>» CHE RESTITUISCE L’INDICE DELL’OPZIONE CORRENTEMENTE SELEZIONATA.</a:t>
            </a:r>
          </a:p>
          <a:p>
            <a:pPr marL="0" indent="0">
              <a:buNone/>
            </a:pPr>
            <a:r>
              <a:rPr lang="it-IT" dirty="0"/>
              <a:t>È POSSIBILE APPENDERE DINAMICAMENTE OPZIONI ALLA «</a:t>
            </a:r>
            <a:r>
              <a:rPr lang="it-IT" dirty="0" err="1"/>
              <a:t>select</a:t>
            </a:r>
            <a:r>
              <a:rPr lang="it-IT" dirty="0"/>
              <a:t>» TRAMITE L’OGGETTO CORRISPONDENTE «Option».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8965841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4.2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SETTARE IL VALORE DI UNA «</a:t>
            </a:r>
            <a:r>
              <a:rPr lang="it-IT" dirty="0" err="1"/>
              <a:t>select</a:t>
            </a:r>
            <a:r>
              <a:rPr lang="it-IT" dirty="0"/>
              <a:t>» SI PUÒ:</a:t>
            </a:r>
          </a:p>
          <a:p>
            <a:r>
              <a:rPr lang="it-IT" dirty="0"/>
              <a:t>SETTARE «</a:t>
            </a:r>
            <a:r>
              <a:rPr lang="it-IT" dirty="0" err="1"/>
              <a:t>selected</a:t>
            </a:r>
            <a:r>
              <a:rPr lang="it-IT" dirty="0"/>
              <a:t>=‘</a:t>
            </a:r>
            <a:r>
              <a:rPr lang="it-IT" dirty="0" err="1"/>
              <a:t>true</a:t>
            </a:r>
            <a:r>
              <a:rPr lang="it-IT" dirty="0"/>
              <a:t>’» SU UNA OPTION;</a:t>
            </a:r>
          </a:p>
          <a:p>
            <a:r>
              <a:rPr lang="it-IT" dirty="0"/>
              <a:t>SETTARE IL «</a:t>
            </a:r>
            <a:r>
              <a:rPr lang="it-IT" dirty="0" err="1"/>
              <a:t>selectedIndex</a:t>
            </a:r>
            <a:r>
              <a:rPr lang="it-IT" dirty="0"/>
              <a:t>» SULL’INDICE DELL’OPZIONE SCELTA;</a:t>
            </a:r>
          </a:p>
          <a:p>
            <a:r>
              <a:rPr lang="it-IT" dirty="0"/>
              <a:t>SETTARE DIRETTAMENTE IL «</a:t>
            </a:r>
            <a:r>
              <a:rPr lang="it-IT" dirty="0" err="1"/>
              <a:t>value</a:t>
            </a:r>
            <a:r>
              <a:rPr lang="it-IT" dirty="0"/>
              <a:t>» DELLA «</a:t>
            </a:r>
            <a:r>
              <a:rPr lang="it-IT" dirty="0" err="1"/>
              <a:t>select</a:t>
            </a:r>
            <a:r>
              <a:rPr lang="it-IT" dirty="0"/>
              <a:t>».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INOLTRE È POSSIBILE SETTARE PIÙ VALORI SE SULLA «</a:t>
            </a:r>
            <a:r>
              <a:rPr lang="it-IT"/>
              <a:t>select» È </a:t>
            </a:r>
            <a:r>
              <a:rPr lang="it-IT" dirty="0"/>
              <a:t>PRESENTE L’ATTRIBUTO «multiple».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346332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GLI ELEMENTI IN UN FORM RICEVONO IL FOCUS QUANDO SI CLICCA SU DI ESSI O SI USA IL TASTO «Tab» DELLA TASTIERA; </a:t>
            </a:r>
            <a:br>
              <a:rPr lang="it-IT" dirty="0"/>
            </a:br>
            <a:r>
              <a:rPr lang="it-IT" dirty="0"/>
              <a:t>UN ELEMENTO CON FOCUS È PRONTO A RICEVERE DATI.</a:t>
            </a:r>
          </a:p>
          <a:p>
            <a:pPr marL="0" indent="0">
              <a:buNone/>
            </a:pPr>
            <a:r>
              <a:rPr lang="it-IT" dirty="0"/>
              <a:t>VICEVERSA, SPOSTANDO IL FOCUS (BLUR) CLICCANDO ALTROVE O PREMENDO ANCORA «Tab» SI ASSUME CHE IL CAMPO SIA STATO VALORIZZATO E I DATI POSSONO ESSERE USATI.</a:t>
            </a:r>
          </a:p>
          <a:p>
            <a:pPr marL="0" indent="0">
              <a:buNone/>
            </a:pPr>
            <a:r>
              <a:rPr lang="it-IT" dirty="0"/>
              <a:t>GLI ELEMENTI HANNO DUE EVENTI CORRISPONDENTI A QUESTE DUE AZIONI, CHIAMATI APPUNTO «focus» E «</a:t>
            </a:r>
            <a:r>
              <a:rPr lang="it-IT" dirty="0" err="1"/>
              <a:t>blur</a:t>
            </a:r>
            <a:r>
              <a:rPr lang="it-IT" dirty="0"/>
              <a:t>».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1702032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DUE EVENTI HANNO «CAPTURING» MA «BUBBLING». IN ALTERNATIVA AL «focus» SI POSSONO USARE «</a:t>
            </a:r>
            <a:r>
              <a:rPr lang="it-IT" dirty="0" err="1"/>
              <a:t>focusin</a:t>
            </a:r>
            <a:r>
              <a:rPr lang="it-IT" dirty="0"/>
              <a:t>» E «</a:t>
            </a:r>
            <a:r>
              <a:rPr lang="it-IT" dirty="0" err="1"/>
              <a:t>focusout</a:t>
            </a:r>
            <a:r>
              <a:rPr lang="it-IT" dirty="0"/>
              <a:t>».</a:t>
            </a:r>
          </a:p>
          <a:p>
            <a:pPr marL="0" indent="0">
              <a:buNone/>
            </a:pPr>
            <a:r>
              <a:rPr lang="it-IT" dirty="0"/>
              <a:t>I METODI CORRISPONDENTI POSSONO ESSERE ANCHE CHIAMATI VIA JAVASCRIPT PER FORZARE IL COMPORTAMENTO DELLA PAGINA.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5BF618C-86E2-22FC-1062-58C4C94862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6754" y="2336800"/>
            <a:ext cx="3815780" cy="3598863"/>
          </a:xfrm>
          <a:prstGeom prst="rect">
            <a:avLst/>
          </a:prstGeo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76053A2B-0644-94D2-26C3-05CD1460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1203663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7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SOLO ALCUNI ELEMENTI SPECIFICI AMMETTONO IL FOCUS PER DEFAULT, NELLO SPECIFICO QUELLI CON CUI L’UTENTE PUÒ INTERAGIRE (&lt;</a:t>
            </a:r>
            <a:r>
              <a:rPr lang="it-IT" dirty="0" err="1"/>
              <a:t>button</a:t>
            </a:r>
            <a:r>
              <a:rPr lang="it-IT" dirty="0"/>
              <a:t>&gt;, &lt;input&gt;, &lt;</a:t>
            </a:r>
            <a:r>
              <a:rPr lang="it-IT" dirty="0" err="1"/>
              <a:t>select</a:t>
            </a:r>
            <a:r>
              <a:rPr lang="it-IT" dirty="0"/>
              <a:t>&gt;, &lt;a&gt;,…).</a:t>
            </a:r>
          </a:p>
          <a:p>
            <a:pPr marL="0" indent="0">
              <a:buNone/>
            </a:pPr>
            <a:r>
              <a:rPr lang="it-IT" dirty="0"/>
              <a:t>SI PUÒ FORZARE IL FOCUS SU UN ELEMENTO GENERICO USANDO L’ATTRIBUTO «</a:t>
            </a:r>
            <a:r>
              <a:rPr lang="it-IT" dirty="0" err="1"/>
              <a:t>tabindex</a:t>
            </a:r>
            <a:r>
              <a:rPr lang="it-IT" dirty="0"/>
              <a:t>»: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tabindex</a:t>
            </a:r>
            <a:r>
              <a:rPr lang="it-IT" dirty="0"/>
              <a:t>=‘-1’» INDICA CHE L’ELEMENTO RICEVE IL FOCUS SE IL METODO VIENE CHIAMATO SU DI ESSO VIA JS;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tabindex</a:t>
            </a:r>
            <a:r>
              <a:rPr lang="it-IT" dirty="0"/>
              <a:t>=‘0’» INSERISCE L’ELEMENTO TRA QUELLI FOCUSABILI E RAGGIUNGIBILI VIA «Tab» SENZA MODIFICARNE L’ORDINE;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tabindex</a:t>
            </a:r>
            <a:r>
              <a:rPr lang="it-IT" dirty="0"/>
              <a:t>=‘1’, ‘2’,…» L’ELEMENTO È MESSO ‘IN CODA’ DOPO QUELLI A INDICE PIÙ BASSO; È RARAMENTO USATO.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57413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2.10</a:t>
            </a:r>
          </a:p>
        </p:txBody>
      </p:sp>
      <p:pic>
        <p:nvPicPr>
          <p:cNvPr id="8" name="Segnaposto contenuto 7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65A54165-24E8-5FCD-4577-6415479D67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32008" y="2336800"/>
            <a:ext cx="4595471" cy="3598863"/>
          </a:xfrm>
        </p:spPr>
      </p:pic>
      <p:pic>
        <p:nvPicPr>
          <p:cNvPr id="10" name="Segnaposto contenuto 9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B3296564-9473-2A66-FA6E-2DF0FD18A3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94350" y="2437224"/>
            <a:ext cx="4700588" cy="3398015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20273E31-5B2F-E99E-0C47-5EDBF188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9113925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8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CREARE UN «div» DI DIMENSIONI FISSATE E CON DEL TESTO.</a:t>
            </a:r>
          </a:p>
          <a:p>
            <a:pPr marL="0" indent="0">
              <a:buNone/>
            </a:pPr>
            <a:r>
              <a:rPr lang="it-IT" dirty="0"/>
              <a:t>AL «focus» DEVE TRASFORMARSI IN UNA «</a:t>
            </a:r>
            <a:r>
              <a:rPr lang="it-IT" dirty="0" err="1"/>
              <a:t>textarea</a:t>
            </a:r>
            <a:r>
              <a:rPr lang="it-IT" dirty="0"/>
              <a:t>» MANTENENDO IL CONTENTUTO.</a:t>
            </a:r>
          </a:p>
          <a:p>
            <a:pPr marL="0" indent="0">
              <a:buNone/>
            </a:pPr>
            <a:r>
              <a:rPr lang="it-IT" dirty="0"/>
              <a:t>AL «</a:t>
            </a:r>
            <a:r>
              <a:rPr lang="it-IT" dirty="0" err="1"/>
              <a:t>blur</a:t>
            </a:r>
            <a:r>
              <a:rPr lang="it-IT" dirty="0"/>
              <a:t>» O QUANDO SI PREME «Invio» DEVE RITORNARE UN «div».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1731315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9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OLTRE A «focus» E «</a:t>
            </a:r>
            <a:r>
              <a:rPr lang="it-IT" dirty="0" err="1"/>
              <a:t>blur</a:t>
            </a:r>
            <a:r>
              <a:rPr lang="it-IT" dirty="0"/>
              <a:t>» ESISTONO ALTRI EVENTI LEGATI AI CAMPI DI INPUT: I DUE PIÙ IMPORTANTI SONO L’«input» E IL «</a:t>
            </a:r>
            <a:r>
              <a:rPr lang="it-IT" dirty="0" err="1"/>
              <a:t>change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L’EVENTO DI «input» VIENE LANCIATO QUANDO IL VALORE («VALUE») DI UN «input», «</a:t>
            </a:r>
            <a:r>
              <a:rPr lang="it-IT" dirty="0" err="1"/>
              <a:t>select</a:t>
            </a:r>
            <a:r>
              <a:rPr lang="it-IT" dirty="0"/>
              <a:t>» O «</a:t>
            </a:r>
            <a:r>
              <a:rPr lang="it-IT" dirty="0" err="1"/>
              <a:t>textarea</a:t>
            </a:r>
            <a:r>
              <a:rPr lang="it-IT" dirty="0"/>
              <a:t>» CAMBIA A CAUSA DELL’AZIONE DELL’UTENTE (ES. CLICK SU «</a:t>
            </a:r>
            <a:r>
              <a:rPr lang="it-IT" dirty="0" err="1"/>
              <a:t>checkbox</a:t>
            </a:r>
            <a:r>
              <a:rPr lang="it-IT" dirty="0"/>
              <a:t>» O INSERIMENTO TESTO IN UNA «</a:t>
            </a:r>
            <a:r>
              <a:rPr lang="it-IT" dirty="0" err="1"/>
              <a:t>textarea</a:t>
            </a:r>
            <a:r>
              <a:rPr lang="it-IT" dirty="0"/>
              <a:t>» ); </a:t>
            </a:r>
            <a:br>
              <a:rPr lang="it-IT" dirty="0"/>
            </a:br>
            <a:r>
              <a:rPr lang="it-IT" dirty="0"/>
              <a:t>NON VIENE LANCIATO SE IL VALORE CAMBIA PROGRAMMATICAMENTE.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696959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10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L’EVENTO DI «</a:t>
            </a:r>
            <a:r>
              <a:rPr lang="it-IT" dirty="0" err="1"/>
              <a:t>change</a:t>
            </a:r>
            <a:r>
              <a:rPr lang="it-IT" dirty="0"/>
              <a:t>» È SIMILE MA NON VIENE LANCIATO AD OGNI MODIFICA DEL «</a:t>
            </a:r>
            <a:r>
              <a:rPr lang="it-IT" dirty="0" err="1"/>
              <a:t>value</a:t>
            </a:r>
            <a:r>
              <a:rPr lang="it-IT" dirty="0"/>
              <a:t>»; NELLO SPECIFICO VIENE LANCIATO:</a:t>
            </a:r>
          </a:p>
          <a:p>
            <a:pPr lvl="1"/>
            <a:r>
              <a:rPr lang="it-IT" dirty="0"/>
              <a:t>PER «input» DI TIPO «</a:t>
            </a:r>
            <a:r>
              <a:rPr lang="it-IT" dirty="0" err="1"/>
              <a:t>checkbox</a:t>
            </a:r>
            <a:r>
              <a:rPr lang="it-IT" dirty="0"/>
              <a:t>» QUANDO L’ELEMENTO È SELEZIONATO/DESELEZIONATO;</a:t>
            </a:r>
          </a:p>
          <a:p>
            <a:pPr lvl="1"/>
            <a:r>
              <a:rPr lang="it-IT" dirty="0"/>
              <a:t>PER «input» DI TIPO «radio» QUANDO L’ELEMENTO È SELEZIONATO MA NON DESELEZIONATO;</a:t>
            </a:r>
          </a:p>
          <a:p>
            <a:pPr lvl="1"/>
            <a:r>
              <a:rPr lang="it-IT" dirty="0"/>
              <a:t>QUANDO SI SELEZIONA UN VALORE PER «</a:t>
            </a:r>
            <a:r>
              <a:rPr lang="it-IT" dirty="0" err="1"/>
              <a:t>select</a:t>
            </a:r>
            <a:r>
              <a:rPr lang="it-IT" dirty="0"/>
              <a:t>» E PER «input» DI TIPO «date»/«file»;</a:t>
            </a:r>
          </a:p>
          <a:p>
            <a:pPr lvl="1"/>
            <a:r>
              <a:rPr lang="it-IT" dirty="0"/>
              <a:t>PER «</a:t>
            </a:r>
            <a:r>
              <a:rPr lang="it-IT" dirty="0" err="1"/>
              <a:t>textarea</a:t>
            </a:r>
            <a:r>
              <a:rPr lang="it-IT" dirty="0"/>
              <a:t>» E ALTRI TIPI DI «input» QUANDO L’ELEMENTO PERDE IL FOCUS SE IL «</a:t>
            </a:r>
            <a:r>
              <a:rPr lang="it-IT" dirty="0" err="1"/>
              <a:t>value</a:t>
            </a:r>
            <a:r>
              <a:rPr lang="it-IT" dirty="0"/>
              <a:t>» È CAMBIATO.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75641341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11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CALCOLARE UNA STIMA GREZZA DELLO STIPENDIO MENSILE NETTO A PARTIRE DALLA «RAL» E DAL NUMERO DI MENSILITÀ:</a:t>
            </a:r>
          </a:p>
          <a:p>
            <a:pPr lvl="1"/>
            <a:r>
              <a:rPr lang="it-IT" dirty="0"/>
              <a:t>CREARE UN FORM CON UN INPUT NUMERICO PER LA «RAL» E UNA SELECT CON TRE VALORI (12/13/14);</a:t>
            </a:r>
          </a:p>
          <a:p>
            <a:pPr lvl="1"/>
            <a:r>
              <a:rPr lang="it-IT" dirty="0"/>
              <a:t>IL NETTO SI CALCOLA DIVIDENDO I DUE VALORI E CONSIDERANDO IL 25% IN MENO (TASSE)</a:t>
            </a:r>
          </a:p>
          <a:p>
            <a:pPr lvl="1"/>
            <a:r>
              <a:rPr lang="it-IT" dirty="0"/>
              <a:t>VISUALIZZARE IL RISULTATO; ESSO DEVE CAMBIARE OGNI VOLTA CHE SI DIGITA UN VALORE PER LA RAL O SI CAMBIA IL NUMERO DI MESI NELLA SELECT.</a:t>
            </a:r>
          </a:p>
          <a:p>
            <a:pPr marL="0" indent="0">
              <a:buNone/>
            </a:pPr>
            <a:r>
              <a:rPr lang="it-IT" dirty="0"/>
              <a:t>TEMPO: 20 MINUTI.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694955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12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L’ULTIMO EVENTO CHE VEDREMO È QUELLO DI «</a:t>
            </a:r>
            <a:r>
              <a:rPr lang="it-IT" dirty="0" err="1"/>
              <a:t>submit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ESSO VIENE LANCIATO DALL’OGGETTO FORM IN TRE MODI:</a:t>
            </a:r>
          </a:p>
          <a:p>
            <a:r>
              <a:rPr lang="it-IT" dirty="0"/>
              <a:t>SE SI CLICCA UN «</a:t>
            </a:r>
            <a:r>
              <a:rPr lang="it-IT" dirty="0" err="1"/>
              <a:t>button</a:t>
            </a:r>
            <a:r>
              <a:rPr lang="it-IT" dirty="0"/>
              <a:t>» DI TIPO «</a:t>
            </a:r>
            <a:r>
              <a:rPr lang="it-IT" dirty="0" err="1"/>
              <a:t>submit</a:t>
            </a:r>
            <a:r>
              <a:rPr lang="it-IT" dirty="0"/>
              <a:t>»;</a:t>
            </a:r>
          </a:p>
          <a:p>
            <a:r>
              <a:rPr lang="it-IT" dirty="0"/>
              <a:t>SE SI PREME INVIO MENTRE SI EDITA UN CAMPO NEL FORM;</a:t>
            </a:r>
          </a:p>
          <a:p>
            <a:r>
              <a:rPr lang="it-IT" dirty="0"/>
              <a:t>SE SI CHIAMA ESPLICITAMENTE «</a:t>
            </a:r>
            <a:r>
              <a:rPr lang="it-IT" dirty="0" err="1"/>
              <a:t>form.requestSubmit</a:t>
            </a:r>
            <a:r>
              <a:rPr lang="it-IT" dirty="0"/>
              <a:t>()».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6E35E253-2266-9109-B085-E6EA972B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08771382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7B158-8239-16D3-611E-FEBF0CC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– 13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1F5B5B-6AA0-1D75-7193-2520E8B0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SE SUL FORM SONO DEFINITI GLI ATTRIBUTI «action» E «</a:t>
            </a:r>
            <a:r>
              <a:rPr lang="it-IT" dirty="0" err="1"/>
              <a:t>method</a:t>
            </a:r>
            <a:r>
              <a:rPr lang="it-IT" dirty="0"/>
              <a:t>» PARTE LA CHIAMATA VERSO IL SERVER COI I DATI DEL FORM.</a:t>
            </a:r>
          </a:p>
          <a:p>
            <a:pPr marL="0" indent="0">
              <a:buNone/>
            </a:pPr>
            <a:r>
              <a:rPr lang="it-IT" dirty="0"/>
              <a:t>AGGANCIANDO UN HANDLER FUNCTION SULL’EVENTO SI POSSONO VERIFICARE I DATI PRIMA DELL’INVIO, EVENTUALMENTE BLOCCANDOLO TRAMITE «</a:t>
            </a:r>
            <a:r>
              <a:rPr lang="it-IT" dirty="0" err="1"/>
              <a:t>preventDefault</a:t>
            </a:r>
            <a:r>
              <a:rPr lang="it-IT" dirty="0"/>
              <a:t>». </a:t>
            </a:r>
          </a:p>
          <a:p>
            <a:pPr marL="0" indent="0">
              <a:buNone/>
            </a:pPr>
            <a:r>
              <a:rPr lang="it-IT" dirty="0"/>
              <a:t>L’EVENTO «</a:t>
            </a:r>
            <a:r>
              <a:rPr lang="it-IT" dirty="0" err="1"/>
              <a:t>submit</a:t>
            </a:r>
            <a:r>
              <a:rPr lang="it-IT" dirty="0"/>
              <a:t>» E L’API «fetch» SONO ALLA BASE DELLA COMUNICAZIONE CLIENT-SERVER.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E3A31F23-5563-9EBA-5281-1674EE73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73042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27A10A7-2ECB-8937-9B4E-01B9B880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2009: CON LA CREAZIONE DI «NODE.JS», JAVASCRIPT PUÒ ESSERE USATO ANCHE LATO SERVER E NON SOLO ALL’INTERNO DI UN WEB BROWSER, RILANCIANDO L’IDEA DI UNIFICARE LO SVILUPPO DI APPLICATIVI INTORNO A UN SOLO LINGUAGGIO.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ADESSO: </a:t>
            </a:r>
          </a:p>
          <a:p>
            <a:pPr lvl="1"/>
            <a:r>
              <a:rPr lang="it-IT" dirty="0"/>
              <a:t>«STATE OF JS 2022»: </a:t>
            </a:r>
            <a:r>
              <a:rPr lang="it-IT" dirty="0">
                <a:hlinkClick r:id="rId3"/>
              </a:rPr>
              <a:t>https://tsh.io/blog/javascript-trends/</a:t>
            </a:r>
            <a:endParaRPr lang="it-IT" dirty="0"/>
          </a:p>
          <a:p>
            <a:pPr lvl="1"/>
            <a:r>
              <a:rPr lang="it-IT" dirty="0"/>
              <a:t>ECMASCRIPT 14 (2023)</a:t>
            </a:r>
          </a:p>
          <a:p>
            <a:pPr lvl="1"/>
            <a:r>
              <a:rPr lang="it-IT" dirty="0"/>
              <a:t>LIBRERIE E FRAMEWORKS (ANGULAR, REACT, VUE, EMBER, SVELTE, FLUTTER, LIT, STENCIL, NEXTJS, ASTRO, ELEVENTY, ELECTRON, IONIC, CORDOVA…)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209A85C0-986F-0E61-A4BE-2975F845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05086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2.12</a:t>
            </a:r>
          </a:p>
        </p:txBody>
      </p:sp>
      <p:pic>
        <p:nvPicPr>
          <p:cNvPr id="6" name="Segnaposto contenuto 5" descr="Immagine che contiene testo, muro, Viso umano, uomo&#10;&#10;Descrizione generata automaticamente">
            <a:extLst>
              <a:ext uri="{FF2B5EF4-FFF2-40B4-BE49-F238E27FC236}">
                <a16:creationId xmlns:a16="http://schemas.microsoft.com/office/drawing/2014/main" id="{069363B6-97B2-A7C7-EDB4-038C01756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139" y="2336800"/>
            <a:ext cx="3673697" cy="3598863"/>
          </a:xfrm>
        </p:spPr>
      </p:pic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15156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2.13</a:t>
            </a:r>
          </a:p>
        </p:txBody>
      </p:sp>
      <p:pic>
        <p:nvPicPr>
          <p:cNvPr id="12" name="Segnaposto contenuto 11" descr="Immagine che contiene testo, Viso umano, uomo, vestiti&#10;&#10;Descrizione generata automaticamente">
            <a:extLst>
              <a:ext uri="{FF2B5EF4-FFF2-40B4-BE49-F238E27FC236}">
                <a16:creationId xmlns:a16="http://schemas.microsoft.com/office/drawing/2014/main" id="{28E4747A-0B4C-C3AD-5281-8F11BEF4A3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9186"/>
          <a:stretch/>
        </p:blipFill>
        <p:spPr>
          <a:xfrm>
            <a:off x="680321" y="2660068"/>
            <a:ext cx="2751972" cy="3544802"/>
          </a:xfrm>
        </p:spPr>
      </p:pic>
      <p:pic>
        <p:nvPicPr>
          <p:cNvPr id="14" name="Segnaposto contenuto 13" descr="Immagine che contiene testo, Viso umano, uomo, vestiti&#10;&#10;Descrizione generata automaticamente">
            <a:extLst>
              <a:ext uri="{FF2B5EF4-FFF2-40B4-BE49-F238E27FC236}">
                <a16:creationId xmlns:a16="http://schemas.microsoft.com/office/drawing/2014/main" id="{503814F3-B3C0-3C65-DD42-71388BF003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0814" b="20677"/>
          <a:stretch/>
        </p:blipFill>
        <p:spPr>
          <a:xfrm>
            <a:off x="4111265" y="2760171"/>
            <a:ext cx="2751972" cy="3344601"/>
          </a:xfrm>
        </p:spPr>
      </p:pic>
      <p:sp>
        <p:nvSpPr>
          <p:cNvPr id="16" name="Segnaposto piè di pagina 1">
            <a:extLst>
              <a:ext uri="{FF2B5EF4-FFF2-40B4-BE49-F238E27FC236}">
                <a16:creationId xmlns:a16="http://schemas.microsoft.com/office/drawing/2014/main" id="{B0582749-B5BD-9E19-39E9-C7AE7F18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15" name="Segnaposto contenuto 13" descr="Immagine che contiene testo, Viso umano, uomo, vestiti&#10;&#10;Descrizione generata automaticamente">
            <a:extLst>
              <a:ext uri="{FF2B5EF4-FFF2-40B4-BE49-F238E27FC236}">
                <a16:creationId xmlns:a16="http://schemas.microsoft.com/office/drawing/2014/main" id="{6AA075E7-761E-57E1-FAE4-AF5952A96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26"/>
          <a:stretch/>
        </p:blipFill>
        <p:spPr>
          <a:xfrm>
            <a:off x="7542209" y="3539052"/>
            <a:ext cx="2751973" cy="17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4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STANDARDIZZATO</a:t>
            </a:r>
            <a:br>
              <a:rPr lang="it-IT" dirty="0"/>
            </a:br>
            <a:br>
              <a:rPr lang="it-IT" dirty="0"/>
            </a:br>
            <a:r>
              <a:rPr lang="it-IT" dirty="0"/>
              <a:t>«ECMA INTERNATIONAL» È UN ASSOCIAZIONE NO-PROFIT CON L’OBIETTIVO DI CREARE STANDARD NEI SETTORI INFORMATICO E DELLA COMUNICAZIONE.</a:t>
            </a:r>
            <a:br>
              <a:rPr lang="it-IT" dirty="0"/>
            </a:br>
            <a:r>
              <a:rPr lang="it-IT" dirty="0"/>
              <a:t>TRA I MEMBRI CI SONO APPLE, IBM, GOOGLE, META, HUAWEI…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DOCUMENTO ECMA-262 (ANCHE «ECMASCRIPT» O «ES») DEFINISCE LO STANDARD A CUI TUTTI I PRODUTTORI DOVREBBERO CONFORMARE I PROPRI JAVASCRIPT ENGINE.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03286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3.1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NELLA PRATICA, I BROWSER NON SEGUONO LE SPECIFICHE AL 100%: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br>
              <a:rPr lang="it-IT" dirty="0">
                <a:hlinkClick r:id="rId2"/>
              </a:rPr>
            </a:br>
            <a:r>
              <a:rPr lang="it-IT" dirty="0">
                <a:hlinkClick r:id="rId2"/>
              </a:rPr>
              <a:t>https://compat-table.github.io/compat-table/esnext/</a:t>
            </a:r>
            <a:endParaRPr lang="it-IT" dirty="0"/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3A246C1-7000-93CA-F82A-BB1B2D7AF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41978"/>
              </p:ext>
            </p:extLst>
          </p:nvPr>
        </p:nvGraphicFramePr>
        <p:xfrm>
          <a:off x="680321" y="2898223"/>
          <a:ext cx="9576000" cy="2147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43522089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57488688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9331369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40578907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7431933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96859949"/>
                    </a:ext>
                  </a:extLst>
                </a:gridCol>
              </a:tblGrid>
              <a:tr h="50231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BROWSER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ES5 (2009)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ES6 (2015)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ES2016+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232497"/>
                  </a:ext>
                </a:extLst>
              </a:tr>
              <a:tr h="50231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SPIDERMONKEY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FIREFOX 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314392"/>
                  </a:ext>
                </a:extLst>
              </a:tr>
              <a:tr h="50231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CHROME 117</a:t>
                      </a:r>
                    </a:p>
                    <a:p>
                      <a:pPr algn="ctr"/>
                      <a:r>
                        <a:rPr lang="it-IT" dirty="0"/>
                        <a:t>EDGE 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79302"/>
                  </a:ext>
                </a:extLst>
              </a:tr>
              <a:tr h="50231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JAVASCRIPTCODE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SAFARI 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562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90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PROGRAMMA DEL CORSO - 1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INTRODUZIONE</a:t>
            </a:r>
          </a:p>
          <a:p>
            <a:pPr lvl="1"/>
            <a:r>
              <a:rPr lang="it-IT" dirty="0"/>
              <a:t>CARATTERISTICHE E STORIA DI JAVASCRIPT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JAVASCRIPT BASICS - 1</a:t>
            </a:r>
          </a:p>
          <a:p>
            <a:pPr lvl="1"/>
            <a:r>
              <a:rPr lang="it-IT" dirty="0"/>
              <a:t>JAVASCRIPT NEL BROWSER</a:t>
            </a:r>
          </a:p>
          <a:p>
            <a:pPr lvl="1"/>
            <a:r>
              <a:rPr lang="it-IT" dirty="0"/>
              <a:t>STATEMENTS E VARIABILI</a:t>
            </a:r>
          </a:p>
          <a:p>
            <a:pPr lvl="1"/>
            <a:r>
              <a:rPr lang="it-IT" dirty="0"/>
              <a:t>DATA TYPES</a:t>
            </a:r>
          </a:p>
          <a:p>
            <a:pPr lvl="1"/>
            <a:r>
              <a:rPr lang="it-IT" dirty="0"/>
              <a:t>OPERATORI</a:t>
            </a:r>
          </a:p>
          <a:p>
            <a:pPr lvl="1"/>
            <a:r>
              <a:rPr lang="it-IT" dirty="0"/>
              <a:t>CONTROL FLOW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F2491E54-8127-8015-1189-18C94FD3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87157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3.2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COSA FA PARTE DELLO STANDARD?</a:t>
            </a:r>
          </a:p>
          <a:p>
            <a:pPr lvl="1"/>
            <a:r>
              <a:rPr lang="it-IT" dirty="0"/>
              <a:t>LA SINTASSI DEL LINGUAGGIO (KEYWORDS, CONTROL FLOW…);</a:t>
            </a:r>
          </a:p>
          <a:p>
            <a:pPr lvl="1"/>
            <a:r>
              <a:rPr lang="it-IT" dirty="0"/>
              <a:t>LA GESTIONE DEGLI ERRORI (THROW, TRY..CATCH, CUSTOM ERROR…);</a:t>
            </a:r>
          </a:p>
          <a:p>
            <a:pPr lvl="1"/>
            <a:r>
              <a:rPr lang="it-IT" dirty="0"/>
              <a:t>I TIPI STANDARD (BOOLEAN, NUMBER, STRING, FUNCTION, OBJECT…);</a:t>
            </a:r>
          </a:p>
          <a:p>
            <a:pPr lvl="1"/>
            <a:r>
              <a:rPr lang="it-IT" dirty="0"/>
              <a:t>L'EREDITARIETÀ PROTOTYPE-BASED;</a:t>
            </a:r>
          </a:p>
          <a:p>
            <a:pPr lvl="1"/>
            <a:r>
              <a:rPr lang="it-IT" dirty="0"/>
              <a:t>GLI OGGETTI E LE FUNZIONI INTEGRATE NEL LINGUAGGIO (JSON, MATH…);</a:t>
            </a:r>
          </a:p>
          <a:p>
            <a:pPr lvl="1"/>
            <a:r>
              <a:rPr lang="it-IT" dirty="0"/>
              <a:t>...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LA COMMISSIONE SI RADUNA OGNI DUE MESI PER DISCUTERE SU NUOVE PROPOSTE DELLA COMMUNITY (NUOVE FEATURES, MIGLIORARE LA DOCUMENTAZIONE, AGGIUNGERE TEST…).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36798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4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JAVASCRIPT È UN LINGUAGGIO IMPERATIVO E STRUTTURATO.</a:t>
            </a:r>
          </a:p>
          <a:p>
            <a:pPr marL="0" indent="0">
              <a:buNone/>
            </a:pPr>
            <a:r>
              <a:rPr lang="it-IT" dirty="0"/>
              <a:t>IMPERATIVO: UNO SCRIPT JS CONSISTE IN UN INSIEME DI ISTRUZIONI, OVVERO COMANDI, CHE LA MACCHINA ESEGUE PER CAMBIARE LO STATO DEL SISTEMA.</a:t>
            </a:r>
          </a:p>
          <a:p>
            <a:pPr marL="0" indent="0">
              <a:buNone/>
            </a:pPr>
            <a:r>
              <a:rPr lang="it-IT" dirty="0"/>
              <a:t>STRUTTURATO: LE ISTRUZIONI SONO ESEGUITE UTILIZZANDO</a:t>
            </a:r>
          </a:p>
          <a:p>
            <a:pPr lvl="1"/>
            <a:r>
              <a:rPr lang="it-IT" dirty="0"/>
              <a:t>I COSTRUTTI TIPICI DEI DIAGRAMMI DI FLUSSO (SEQUENZA, SELEZIONE, ITERAZIONE);</a:t>
            </a:r>
          </a:p>
          <a:p>
            <a:pPr lvl="1"/>
            <a:r>
              <a:rPr lang="it-IT" dirty="0"/>
              <a:t>SUBROUTINE O «SOTTOPROGRAMMA» (PROCEDURE, FUNZIONI, METODI..);</a:t>
            </a:r>
          </a:p>
          <a:p>
            <a:pPr lvl="1"/>
            <a:r>
              <a:rPr lang="it-IT" dirty="0"/>
              <a:t>BLOCCHI.</a:t>
            </a:r>
          </a:p>
          <a:p>
            <a:pPr marL="0" indent="0">
              <a:buNone/>
            </a:pPr>
            <a:r>
              <a:rPr lang="it-IT" dirty="0"/>
              <a:t>ESISTONO ECCEZIONI: EARLY EXIT, EXCEPTION HANDLING..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305E066A-8788-D8D8-41F3-A3B24C41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32923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4.1</a:t>
            </a:r>
          </a:p>
        </p:txBody>
      </p:sp>
      <p:pic>
        <p:nvPicPr>
          <p:cNvPr id="8" name="Segnaposto contenuto 7" descr="Structured language">
            <a:extLst>
              <a:ext uri="{FF2B5EF4-FFF2-40B4-BE49-F238E27FC236}">
                <a16:creationId xmlns:a16="http://schemas.microsoft.com/office/drawing/2014/main" id="{31EBDDB8-AF92-B79D-6EEB-813A303EAE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8737" y="2336872"/>
            <a:ext cx="2633645" cy="3599316"/>
          </a:xfrm>
        </p:spPr>
      </p:pic>
      <p:pic>
        <p:nvPicPr>
          <p:cNvPr id="13" name="Segnaposto contenuto 12" descr="Immagine che contiene diagramma, linea, schermata, Diagramma&#10;&#10;Descrizione generata automaticamente">
            <a:extLst>
              <a:ext uri="{FF2B5EF4-FFF2-40B4-BE49-F238E27FC236}">
                <a16:creationId xmlns:a16="http://schemas.microsoft.com/office/drawing/2014/main" id="{AFE3F77E-F546-0A54-B5B8-B123E46CFB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9044" y="3583781"/>
            <a:ext cx="3251200" cy="1104900"/>
          </a:xfr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7AC0680A-345A-D41B-51BF-7814102D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4235DA-0004-1962-9BA3-8037F5836D6F}"/>
              </a:ext>
            </a:extLst>
          </p:cNvPr>
          <p:cNvSpPr txBox="1"/>
          <p:nvPr/>
        </p:nvSpPr>
        <p:spPr>
          <a:xfrm>
            <a:off x="4482382" y="2557358"/>
            <a:ext cx="581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TEOREMA DI BÖHM – JACOPINI (1966)</a:t>
            </a:r>
          </a:p>
        </p:txBody>
      </p:sp>
    </p:spTree>
    <p:extLst>
      <p:ext uri="{BB962C8B-B14F-4D97-AF65-F5344CB8AC3E}">
        <p14:creationId xmlns:p14="http://schemas.microsoft.com/office/powerpoint/2010/main" val="1881275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5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DEBOLMENTE TIPIZZATO:</a:t>
            </a:r>
          </a:p>
          <a:p>
            <a:pPr lvl="1"/>
            <a:r>
              <a:rPr lang="it-IT" dirty="0"/>
              <a:t>È POSSIBILE ASSEGNARE VARIABILI SENZA DEFINIRNE IL TIPO</a:t>
            </a:r>
          </a:p>
          <a:p>
            <a:pPr lvl="1"/>
            <a:r>
              <a:rPr lang="it-IT" dirty="0"/>
              <a:t>A SECONDA DELL’OPERATORE USATO, SI PUÒ AVERE UN CASTING IMPLICITO</a:t>
            </a:r>
          </a:p>
          <a:p>
            <a:pPr lvl="1"/>
            <a:r>
              <a:rPr lang="it-IT" dirty="0"/>
              <a:t>EVENTUALI TYPE ERRORS APPAIONO A RUNTIME</a:t>
            </a:r>
          </a:p>
          <a:p>
            <a:pPr lvl="1"/>
            <a:r>
              <a:rPr lang="it-IT" dirty="0"/>
              <a:t>SI PUÒ RINFORZARE IL CONTROLLO CON «use </a:t>
            </a:r>
            <a:r>
              <a:rPr lang="it-IT" dirty="0" err="1"/>
              <a:t>strict</a:t>
            </a:r>
            <a:r>
              <a:rPr lang="it-IT" dirty="0"/>
              <a:t>»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B22DF1-6DEC-8D0F-285E-97E9A9AB4E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TIPI PRIMITIVI:</a:t>
            </a:r>
          </a:p>
          <a:p>
            <a:pPr lvl="1"/>
            <a:r>
              <a:rPr lang="it-IT" dirty="0" err="1"/>
              <a:t>number</a:t>
            </a:r>
            <a:endParaRPr lang="it-IT" dirty="0"/>
          </a:p>
          <a:p>
            <a:pPr lvl="1"/>
            <a:r>
              <a:rPr lang="it-IT" dirty="0" err="1"/>
              <a:t>bigint</a:t>
            </a:r>
            <a:endParaRPr lang="it-IT" dirty="0"/>
          </a:p>
          <a:p>
            <a:pPr lvl="1"/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 err="1"/>
              <a:t>boolean</a:t>
            </a:r>
            <a:endParaRPr lang="it-IT" dirty="0"/>
          </a:p>
          <a:p>
            <a:pPr lvl="1"/>
            <a:r>
              <a:rPr lang="it-IT" dirty="0" err="1"/>
              <a:t>null</a:t>
            </a:r>
            <a:endParaRPr lang="it-IT" dirty="0"/>
          </a:p>
          <a:p>
            <a:pPr lvl="1"/>
            <a:r>
              <a:rPr lang="it-IT" dirty="0" err="1"/>
              <a:t>undefined</a:t>
            </a:r>
            <a:endParaRPr lang="it-IT" dirty="0"/>
          </a:p>
          <a:p>
            <a:pPr lvl="1"/>
            <a:r>
              <a:rPr lang="it-IT" dirty="0"/>
              <a:t>symbol</a:t>
            </a:r>
          </a:p>
          <a:p>
            <a:pPr marL="0" indent="0">
              <a:buNone/>
            </a:pPr>
            <a:r>
              <a:rPr lang="it-IT" dirty="0"/>
              <a:t>TIPO NON PRIMITIVO:</a:t>
            </a:r>
          </a:p>
          <a:p>
            <a:pPr lvl="1"/>
            <a:r>
              <a:rPr lang="it-IT" dirty="0" err="1"/>
              <a:t>object</a:t>
            </a:r>
            <a:endParaRPr lang="it-IT" dirty="0"/>
          </a:p>
          <a:p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68BCDF12-2664-B35A-46C7-71932451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055501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5.1</a:t>
            </a:r>
          </a:p>
        </p:txBody>
      </p:sp>
      <p:pic>
        <p:nvPicPr>
          <p:cNvPr id="28" name="Segnaposto contenuto 2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7B9B826-515E-B980-E615-B02E41699C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0535" y="2714288"/>
            <a:ext cx="4766810" cy="2450648"/>
          </a:xfrm>
        </p:spPr>
      </p:pic>
      <p:pic>
        <p:nvPicPr>
          <p:cNvPr id="30" name="Segnaposto contenuto 29" descr="Immagine che contiene testo, Viso umano, schermata, uomo&#10;&#10;Descrizione generata automaticamente">
            <a:extLst>
              <a:ext uri="{FF2B5EF4-FFF2-40B4-BE49-F238E27FC236}">
                <a16:creationId xmlns:a16="http://schemas.microsoft.com/office/drawing/2014/main" id="{D708A17F-E452-272C-D600-411538D3A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57345" y="2714288"/>
            <a:ext cx="4836837" cy="2448839"/>
          </a:xfrm>
        </p:spPr>
      </p:pic>
      <p:sp>
        <p:nvSpPr>
          <p:cNvPr id="31" name="Segnaposto piè di pagina 1">
            <a:extLst>
              <a:ext uri="{FF2B5EF4-FFF2-40B4-BE49-F238E27FC236}">
                <a16:creationId xmlns:a16="http://schemas.microsoft.com/office/drawing/2014/main" id="{03FFF001-E674-C3F8-FDD4-727220E8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93881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5.2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DINAMICO.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DURANTE L’ESECUZIONE DEL CODICE</a:t>
            </a:r>
          </a:p>
          <a:p>
            <a:pPr lvl="1"/>
            <a:r>
              <a:rPr lang="it-IT" dirty="0"/>
              <a:t>È POSSIBILE CAMBIARE IL TIPO DELLE VARIABILI</a:t>
            </a:r>
          </a:p>
          <a:p>
            <a:pPr lvl="1"/>
            <a:r>
              <a:rPr lang="it-IT" dirty="0"/>
              <a:t>È POSSIBILE CAMBIARE IL VALORE DELLE VARIABILI</a:t>
            </a:r>
          </a:p>
          <a:p>
            <a:pPr lvl="1"/>
            <a:r>
              <a:rPr lang="it-IT" dirty="0"/>
              <a:t>È POSSIBILE AGGIUNGERE NUOVO CODICE, ESTENDERE CLASSI E CREARE NUOVE DEFINIZIONI</a:t>
            </a:r>
          </a:p>
          <a:p>
            <a:pPr lvl="1"/>
            <a:r>
              <a:rPr lang="it-IT" dirty="0"/>
              <a:t>È POSSIBILE «ISPEZIONARE» IL CODICE</a:t>
            </a:r>
          </a:p>
          <a:p>
            <a:pPr lvl="1"/>
            <a:r>
              <a:rPr lang="it-IT" dirty="0"/>
              <a:t>...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A4C80F9A-5619-E78D-F7EA-C80747FA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6711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6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ORIENTATO AGLI OGGETTI.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 OGGETTO È UNA COLLEZIONE DI PROPRIETÀ; UNA PROPRIETÀ È UN’ASSOCIAZIONE TRA UN NOME («CHIAVE») E UN VALORE.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VALORE DI UNA PROPRIETÀ PUÒ ESSERE DI QUALUNQUE TIPO (ANCHE UN ALTRO OGGETTO); </a:t>
            </a:r>
            <a:br>
              <a:rPr lang="it-IT" dirty="0"/>
            </a:br>
            <a:r>
              <a:rPr lang="it-IT" dirty="0"/>
              <a:t>SE È UNA FUNZIONE, ALLORA LA PROPRIETÀ È DETTA «METODO».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L’EREDITARIETÀ TRA OGGETTI FUNZIONA TRAMITE PROTOTIPO.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253BD4F-5654-ECA7-C2A0-F7752F18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4850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6.1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PROTOTIPO DI UN OGGETTO È UN ALTRO OGGETTO A CUI IL PRIMO È COLLEGATO; A SUA VOLTA ESSO AVRÀ UN SUO PROTOTIPO E COSÌ VIA («PROTOTYPE CHAIN»). IL PROTOTIPO BASE È «</a:t>
            </a:r>
            <a:r>
              <a:rPr lang="it-IT" dirty="0" err="1"/>
              <a:t>null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OGNI OGGETTO EREDITA LE PROPRIETÀ/METODI DEGLI OGGETTI NELLA SUA «PROTOTYPE CHAIN»; INOLTRE, È POSSIBILE MODIFICARE DINAMICAMENTE OGNI ELEMENTO NELLA «PROTOTYPE CHAIN».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MODO PIÙ COMUNE DI DEFINIRE IL PROTOTIPO DI UN OGGETTO È TRAMITE COSTRUTTORE. IL CONCETTO DI CLASSE È UN’ASTRAZIONE ULTERIORE BASATA APPUNTO SU PROTOTIPO E COSTRUTTORE.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253BD4F-5654-ECA7-C2A0-F7752F18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245393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9AA2E78B-4D32-D1F0-BD46-748B905BDAB4}"/>
              </a:ext>
            </a:extLst>
          </p:cNvPr>
          <p:cNvSpPr/>
          <p:nvPr/>
        </p:nvSpPr>
        <p:spPr>
          <a:xfrm>
            <a:off x="680322" y="2742395"/>
            <a:ext cx="4697412" cy="2787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6.2</a:t>
            </a:r>
          </a:p>
        </p:txBody>
      </p:sp>
      <p:pic>
        <p:nvPicPr>
          <p:cNvPr id="27" name="Segnaposto contenuto 26">
            <a:extLst>
              <a:ext uri="{FF2B5EF4-FFF2-40B4-BE49-F238E27FC236}">
                <a16:creationId xmlns:a16="http://schemas.microsoft.com/office/drawing/2014/main" id="{B0D1B586-E8F6-3AA8-3F69-0F59797501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038" y="2742394"/>
            <a:ext cx="4697412" cy="2787674"/>
          </a:xfrm>
        </p:spPr>
      </p:pic>
      <p:pic>
        <p:nvPicPr>
          <p:cNvPr id="29" name="Segnaposto contenuto 28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EB4433F6-9B06-2A29-57A8-1D13BAF05E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129" b="5877"/>
          <a:stretch/>
        </p:blipFill>
        <p:spPr>
          <a:xfrm>
            <a:off x="5920284" y="2377441"/>
            <a:ext cx="4048720" cy="3346704"/>
          </a:xfrm>
        </p:spPr>
      </p:pic>
      <p:sp>
        <p:nvSpPr>
          <p:cNvPr id="21" name="Segnaposto piè di pagina 1">
            <a:extLst>
              <a:ext uri="{FF2B5EF4-FFF2-40B4-BE49-F238E27FC236}">
                <a16:creationId xmlns:a16="http://schemas.microsoft.com/office/drawing/2014/main" id="{77204F19-1B52-0903-4495-15E2C324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6412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6.3</a:t>
            </a:r>
          </a:p>
        </p:txBody>
      </p:sp>
      <p:pic>
        <p:nvPicPr>
          <p:cNvPr id="9" name="Segnaposto contenuto 8" descr="Immagine che contiene testo, software, Pagina Web, Icona del computer&#10;&#10;Descrizione generata automaticamente">
            <a:extLst>
              <a:ext uri="{FF2B5EF4-FFF2-40B4-BE49-F238E27FC236}">
                <a16:creationId xmlns:a16="http://schemas.microsoft.com/office/drawing/2014/main" id="{3BBF11CE-3170-154C-1595-DA456EE1E4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1" b="1978"/>
          <a:stretch/>
        </p:blipFill>
        <p:spPr>
          <a:xfrm>
            <a:off x="681039" y="3016080"/>
            <a:ext cx="4618800" cy="2159251"/>
          </a:xfrm>
        </p:spPr>
      </p:pic>
      <p:pic>
        <p:nvPicPr>
          <p:cNvPr id="11" name="Segnaposto contenuto 10" descr="Immagine che contiene testo, software, Pagina Web, Icona del computer&#10;&#10;Descrizione generata automaticamente">
            <a:extLst>
              <a:ext uri="{FF2B5EF4-FFF2-40B4-BE49-F238E27FC236}">
                <a16:creationId xmlns:a16="http://schemas.microsoft.com/office/drawing/2014/main" id="{6F36752F-707C-D13D-3A97-8E5BFA31B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tretch/>
        </p:blipFill>
        <p:spPr>
          <a:xfrm>
            <a:off x="5594350" y="2985198"/>
            <a:ext cx="4700588" cy="2302066"/>
          </a:xfrm>
        </p:spPr>
      </p:pic>
      <p:sp>
        <p:nvSpPr>
          <p:cNvPr id="21" name="Segnaposto piè di pagina 1">
            <a:extLst>
              <a:ext uri="{FF2B5EF4-FFF2-40B4-BE49-F238E27FC236}">
                <a16:creationId xmlns:a16="http://schemas.microsoft.com/office/drawing/2014/main" id="{77204F19-1B52-0903-4495-15E2C324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86146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PROGRAMMA DEL CORSO - 2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JAVASCRIPT BASICS - 2</a:t>
            </a:r>
          </a:p>
          <a:p>
            <a:pPr lvl="1"/>
            <a:r>
              <a:rPr lang="it-IT" dirty="0"/>
              <a:t>FUNZIONI</a:t>
            </a:r>
          </a:p>
          <a:p>
            <a:pPr lvl="1"/>
            <a:r>
              <a:rPr lang="it-IT" dirty="0"/>
              <a:t>PROTOTIPO</a:t>
            </a:r>
          </a:p>
          <a:p>
            <a:pPr lvl="1"/>
            <a:r>
              <a:rPr lang="it-IT" dirty="0"/>
              <a:t>OGGETTI</a:t>
            </a:r>
          </a:p>
          <a:p>
            <a:pPr lvl="1"/>
            <a:r>
              <a:rPr lang="it-IT" dirty="0"/>
              <a:t>ARRAY</a:t>
            </a:r>
          </a:p>
          <a:p>
            <a:pPr lvl="1"/>
            <a:r>
              <a:rPr lang="it-IT" dirty="0"/>
              <a:t>DATE</a:t>
            </a:r>
          </a:p>
          <a:p>
            <a:pPr lvl="1"/>
            <a:r>
              <a:rPr lang="it-IT" dirty="0"/>
              <a:t>MAP / SET</a:t>
            </a:r>
          </a:p>
          <a:p>
            <a:r>
              <a:rPr lang="it-IT" dirty="0"/>
              <a:t>BROWSER</a:t>
            </a:r>
          </a:p>
          <a:p>
            <a:pPr lvl="1"/>
            <a:r>
              <a:rPr lang="it-IT" dirty="0"/>
              <a:t>DOCUMENT</a:t>
            </a:r>
          </a:p>
          <a:p>
            <a:pPr lvl="1"/>
            <a:r>
              <a:rPr lang="it-IT" dirty="0"/>
              <a:t>EVENTS</a:t>
            </a:r>
          </a:p>
          <a:p>
            <a:pPr lvl="1"/>
            <a:r>
              <a:rPr lang="it-IT" dirty="0"/>
              <a:t>FORMS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DCEA362-DF75-FA62-4A62-6734B4C9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57473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7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27B75F-E148-B969-0796-00C7C65C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È UN LINGUAGGIO FUNZIONALE.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LE FUNZIONI IN JAVASCRIPT SONO «FIRST-CLASS CITIZENS»:</a:t>
            </a:r>
            <a:br>
              <a:rPr lang="it-IT" dirty="0"/>
            </a:br>
            <a:r>
              <a:rPr lang="it-IT" dirty="0"/>
              <a:t>POSSONO ESSERE ASSEGNATI A VARIABILI O A PROPRIETÀ, PASSATE COME ARGOMENTO DI ALTRE FUNZIONI O ESSERE VALORE DI USCITA DI ALTRE FUNZIONI.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ALL’INTERNO DI UNA FUNZIONE POSSONO ANCHE ESSERE DEFINITE PROPRIETÀ O ALTRE FUNZIONI.</a:t>
            </a: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A4C80F9A-5619-E78D-F7EA-C80747FA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683435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JAVASCRIPT – 7.1</a:t>
            </a:r>
          </a:p>
        </p:txBody>
      </p:sp>
      <p:pic>
        <p:nvPicPr>
          <p:cNvPr id="7" name="Segnaposto contenuto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C351F0BA-80DF-7D8F-A2D7-D92F2676F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85"/>
          <a:stretch/>
        </p:blipFill>
        <p:spPr>
          <a:xfrm>
            <a:off x="2185988" y="2468879"/>
            <a:ext cx="6604000" cy="3407251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66611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NEL BROWSER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CI CONCENTREREMO SULL’UTILIZZO DI JAVASCRIPT NEL BROWSER.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IL TAG ‘&lt;script&gt;’ PUÒ ESSERE USATO PER AGGIUNGERE CODICE JAVASCRIPT A UNA PAGINA HTML.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IN ALTERNATIVA SI PUÒ CREARE UN FILE CON ESTENSIONE ‘.</a:t>
            </a:r>
            <a:r>
              <a:rPr lang="it-IT" dirty="0" err="1"/>
              <a:t>js</a:t>
            </a:r>
            <a:r>
              <a:rPr lang="it-IT" dirty="0"/>
              <a:t>’ E INCLUDERLO NELL’HTML USANDO L’ATTRIBUTO ‘</a:t>
            </a:r>
            <a:r>
              <a:rPr lang="it-IT" dirty="0" err="1"/>
              <a:t>src</a:t>
            </a:r>
            <a:r>
              <a:rPr lang="it-IT" dirty="0"/>
              <a:t>’ DEL TAG ‘&lt;script&gt;’.</a:t>
            </a:r>
          </a:p>
        </p:txBody>
      </p:sp>
      <p:pic>
        <p:nvPicPr>
          <p:cNvPr id="11" name="Segnaposto contenuto 10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4DABF97D-31CB-C3A0-00D3-48AD910C9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462461"/>
            <a:ext cx="4700588" cy="3347540"/>
          </a:xfr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A4A3359-41BC-CC31-0311-138FD29D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554949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NEL BROWSER – 1.1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19" y="2336873"/>
            <a:ext cx="9613861" cy="2191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IL TAG ‘&lt;script&gt;’ HA ALTRI ATTRIBUTI, ALCUNI DEI QUALI CADUTI IN DISUSO:</a:t>
            </a:r>
          </a:p>
          <a:p>
            <a:pPr lvl="1"/>
            <a:r>
              <a:rPr lang="it-IT" dirty="0"/>
              <a:t>‘</a:t>
            </a:r>
            <a:r>
              <a:rPr lang="it-IT" dirty="0" err="1"/>
              <a:t>type</a:t>
            </a:r>
            <a:r>
              <a:rPr lang="it-IT" dirty="0"/>
              <a:t>’ ERA RICHIESTO IN HTML 4, ORA NON PIÙ; TUTTAVIA PUÒ ESSERE USATO PER CARICARE MODULI JAVASCRIPT</a:t>
            </a:r>
          </a:p>
          <a:p>
            <a:pPr lvl="1"/>
            <a:r>
              <a:rPr lang="it-IT" dirty="0"/>
              <a:t>‘</a:t>
            </a:r>
            <a:r>
              <a:rPr lang="it-IT" dirty="0" err="1"/>
              <a:t>defer</a:t>
            </a:r>
            <a:r>
              <a:rPr lang="it-IT" dirty="0"/>
              <a:t>’ FA SI CHE IL BROWSER CONTINUI IL PARSING DELL’HTML MENTRE LO SCRIPT VIENE SCARICATO; L’ESECUZIONE È POSTICIPATA AL COMPLETAMENTO DEL PARSING</a:t>
            </a:r>
          </a:p>
          <a:p>
            <a:pPr lvl="1"/>
            <a:r>
              <a:rPr lang="it-IT" dirty="0"/>
              <a:t>CON ‘</a:t>
            </a:r>
            <a:r>
              <a:rPr lang="it-IT" dirty="0" err="1"/>
              <a:t>async</a:t>
            </a:r>
            <a:r>
              <a:rPr lang="it-IT" dirty="0"/>
              <a:t>’ INVECE, LO SCRIPT VIENE ESEGUITO SUBITO DOPO IL DOWNLOAD, POTENZIALMENTE INTERROMPENDO IL PARSING</a:t>
            </a:r>
          </a:p>
        </p:txBody>
      </p:sp>
      <p:pic>
        <p:nvPicPr>
          <p:cNvPr id="7" name="Segnaposto contenuto 6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5612EAE8-58A4-8441-CF06-9EC2CCE316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18221" y="4755241"/>
            <a:ext cx="5755558" cy="954162"/>
          </a:xfr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A4A3359-41BC-CC31-0311-138FD29D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57449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NEL BROWSER – 1.2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È BUONA NORMA NON INSERIRE CODICE JAVASCRIPT NELL’HTML.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CARICANDO UN FILE ESTERNO:</a:t>
            </a:r>
          </a:p>
          <a:p>
            <a:pPr lvl="1"/>
            <a:r>
              <a:rPr lang="it-IT" dirty="0"/>
              <a:t>OGNI FILE HA UN’UNICA FUNZIONE;</a:t>
            </a:r>
          </a:p>
          <a:p>
            <a:pPr lvl="1"/>
            <a:r>
              <a:rPr lang="it-IT" dirty="0"/>
              <a:t>IL CODICE È PIÙ FACILE DA LEGGERE E MANTENERE;</a:t>
            </a:r>
          </a:p>
          <a:p>
            <a:pPr lvl="1"/>
            <a:r>
              <a:rPr lang="it-IT" dirty="0"/>
              <a:t>IL BROWSER MEMORIZZA IL FILE IN CACHE.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È POSSIBILE CARICARE INTERE LIBRERIE (ES. TRAMITE LINK A CDN).</a:t>
            </a:r>
          </a:p>
        </p:txBody>
      </p:sp>
      <p:pic>
        <p:nvPicPr>
          <p:cNvPr id="11" name="Segnaposto contenuto 10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4DABF97D-31CB-C3A0-00D3-48AD910C9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462461"/>
            <a:ext cx="4700588" cy="3347540"/>
          </a:xfr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A4A3359-41BC-CC31-0311-138FD29D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8B54F33E-3D56-1F92-C3E1-C03573FEBC98}"/>
              </a:ext>
            </a:extLst>
          </p:cNvPr>
          <p:cNvCxnSpPr>
            <a:cxnSpLocks/>
          </p:cNvCxnSpPr>
          <p:nvPr/>
        </p:nvCxnSpPr>
        <p:spPr>
          <a:xfrm flipV="1">
            <a:off x="6923314" y="4441371"/>
            <a:ext cx="1323703" cy="57476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76A41BD0-FB53-D850-5976-48044893366B}"/>
              </a:ext>
            </a:extLst>
          </p:cNvPr>
          <p:cNvCxnSpPr>
            <a:cxnSpLocks/>
          </p:cNvCxnSpPr>
          <p:nvPr/>
        </p:nvCxnSpPr>
        <p:spPr>
          <a:xfrm flipH="1" flipV="1">
            <a:off x="6757851" y="4502331"/>
            <a:ext cx="1489166" cy="57624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3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NEL BROWSER – 1.3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ESERCIZIO:</a:t>
            </a:r>
          </a:p>
          <a:p>
            <a:r>
              <a:rPr lang="it-IT" dirty="0"/>
              <a:t>CREARE UN NUOVO PROGETTO CON TRE FILES (HTML, CSS, JS);</a:t>
            </a:r>
          </a:p>
          <a:p>
            <a:r>
              <a:rPr lang="it-IT" dirty="0"/>
              <a:t>CARICARE I DUE FILE ESTERNI NELL’HTML;</a:t>
            </a:r>
          </a:p>
          <a:p>
            <a:r>
              <a:rPr lang="it-IT" dirty="0"/>
              <a:t>INSERIRE UN ALERT CON UN MESSAGGIO NEL JS;</a:t>
            </a:r>
          </a:p>
          <a:p>
            <a:r>
              <a:rPr lang="it-IT" dirty="0"/>
              <a:t>VISUALIZZARE L’ALERT.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10 MINUTI</a:t>
            </a:r>
          </a:p>
        </p:txBody>
      </p: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43FF3A2-587A-B659-BDAA-FFAF6306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90111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DEBUGGING - 1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DBF357E-D2BF-FCB0-3636-109AF13ACD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COME VISUALIZZARE O DEBUGGARE UN OUTPUT?</a:t>
            </a:r>
          </a:p>
          <a:p>
            <a:r>
              <a:rPr lang="it-IT" dirty="0"/>
              <a:t>WINDOW API: </a:t>
            </a:r>
            <a:br>
              <a:rPr lang="it-IT" dirty="0"/>
            </a:br>
            <a:r>
              <a:rPr lang="it-IT" dirty="0" err="1"/>
              <a:t>alert</a:t>
            </a:r>
            <a:r>
              <a:rPr lang="it-IT" dirty="0"/>
              <a:t> / prompt / </a:t>
            </a:r>
            <a:r>
              <a:rPr lang="it-IT" dirty="0" err="1"/>
              <a:t>confirm</a:t>
            </a:r>
            <a:endParaRPr lang="it-IT" dirty="0"/>
          </a:p>
          <a:p>
            <a:r>
              <a:rPr lang="it-IT" dirty="0"/>
              <a:t>CONSOLE API:</a:t>
            </a:r>
          </a:p>
          <a:p>
            <a:pPr lvl="1"/>
            <a:r>
              <a:rPr lang="it-IT" dirty="0" err="1"/>
              <a:t>console.log</a:t>
            </a:r>
            <a:r>
              <a:rPr lang="it-IT" dirty="0"/>
              <a:t>/</a:t>
            </a:r>
            <a:r>
              <a:rPr lang="it-IT" dirty="0" err="1"/>
              <a:t>warn</a:t>
            </a:r>
            <a:r>
              <a:rPr lang="it-IT" dirty="0"/>
              <a:t>/</a:t>
            </a:r>
            <a:r>
              <a:rPr lang="it-IT" dirty="0" err="1"/>
              <a:t>error</a:t>
            </a:r>
            <a:endParaRPr lang="it-IT" dirty="0"/>
          </a:p>
          <a:p>
            <a:pPr lvl="1"/>
            <a:r>
              <a:rPr lang="it-IT" dirty="0" err="1"/>
              <a:t>console.time</a:t>
            </a:r>
            <a:r>
              <a:rPr lang="it-IT" dirty="0"/>
              <a:t>/</a:t>
            </a:r>
            <a:r>
              <a:rPr lang="it-IT" dirty="0" err="1"/>
              <a:t>timeLog</a:t>
            </a:r>
            <a:r>
              <a:rPr lang="it-IT" dirty="0"/>
              <a:t>/</a:t>
            </a:r>
            <a:r>
              <a:rPr lang="it-IT" dirty="0" err="1"/>
              <a:t>timeEnd</a:t>
            </a:r>
            <a:endParaRPr lang="it-IT" dirty="0"/>
          </a:p>
          <a:p>
            <a:pPr lvl="1"/>
            <a:r>
              <a:rPr lang="it-IT" dirty="0" err="1"/>
              <a:t>console.table</a:t>
            </a:r>
            <a:endParaRPr lang="it-IT" dirty="0"/>
          </a:p>
          <a:p>
            <a:pPr lvl="1"/>
            <a:r>
              <a:rPr lang="it-IT" dirty="0" err="1"/>
              <a:t>console.trace</a:t>
            </a:r>
            <a:endParaRPr lang="it-IT" dirty="0"/>
          </a:p>
          <a:p>
            <a:r>
              <a:rPr lang="it-IT" dirty="0"/>
              <a:t>DOCUMENT: </a:t>
            </a:r>
            <a:r>
              <a:rPr lang="it-IT" dirty="0" err="1"/>
              <a:t>innerHtml</a:t>
            </a:r>
            <a:endParaRPr lang="it-IT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2D83CA80-FA57-7781-FB2E-DC2DFE6BFD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0894" y="2834481"/>
            <a:ext cx="1587500" cy="2603500"/>
          </a:xfrm>
          <a:prstGeom prst="rect">
            <a:avLst/>
          </a:prstGeom>
        </p:spPr>
      </p:pic>
      <p:sp>
        <p:nvSpPr>
          <p:cNvPr id="18" name="Segnaposto piè di pagina 1">
            <a:extLst>
              <a:ext uri="{FF2B5EF4-FFF2-40B4-BE49-F238E27FC236}">
                <a16:creationId xmlns:a16="http://schemas.microsoft.com/office/drawing/2014/main" id="{357C1A58-FEA9-2857-6BFD-574E7111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59278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DEBUGGING – 1.1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B737B-E842-4518-895D-F58267D14B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ESERCIZIO:</a:t>
            </a:r>
          </a:p>
          <a:p>
            <a:r>
              <a:rPr lang="it-IT" dirty="0"/>
              <a:t>USANDO «prompt» APRIRE UNA DIALOG CHE RICHIEDE UN NOME;</a:t>
            </a:r>
          </a:p>
          <a:p>
            <a:r>
              <a:rPr lang="it-IT" dirty="0"/>
              <a:t>VISUALIZZARE IL NOME USANDO «</a:t>
            </a:r>
            <a:r>
              <a:rPr lang="it-IT" dirty="0" err="1"/>
              <a:t>alert</a:t>
            </a:r>
            <a:r>
              <a:rPr lang="it-IT" dirty="0"/>
              <a:t>»;</a:t>
            </a:r>
          </a:p>
          <a:p>
            <a:r>
              <a:rPr lang="it-IT" dirty="0"/>
              <a:t>LOGGARE IL NOME IN CONSOLE USANDO UNA DELLE API.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10 MINUTI</a:t>
            </a:r>
          </a:p>
        </p:txBody>
      </p:sp>
      <p:pic>
        <p:nvPicPr>
          <p:cNvPr id="8" name="Segnaposto contenuto 7" descr="Immagine che contiene testo, albero&#10;&#10;Descrizione generata automaticamente">
            <a:extLst>
              <a:ext uri="{FF2B5EF4-FFF2-40B4-BE49-F238E27FC236}">
                <a16:creationId xmlns:a16="http://schemas.microsoft.com/office/drawing/2014/main" id="{66A892D2-3F54-24EA-7ED6-B9A0D64C84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2451" y="2336800"/>
            <a:ext cx="2264385" cy="3598863"/>
          </a:xfr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8F47A484-693C-E75A-9E08-C7F2AF09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248961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STATEMENTS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UNO SCRIPT JS PUÒ ESSERE VISTO COME UNA SERIE DI «ISTRUZIONI» CHE IL BROWSER «ESEGUE».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LE ISTRUZIONI SONO CHIAMATE «STATEMENTS».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OGNI «STATEMENT» SI CHIUDE CON UN PUNTO E VIRGOLA; È BUONA NORMA AGGIUNGERE SPAZI TRA LE PAROLE PER MIGLIORARE LA LEGGIBILITÀ, E COMMENTI PER SPIEGARE COSA SI STA FACENDO.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GLI «STATEMENTS» POSSONO ESSERE RAGGRUPPATI IN BLOCCHI DI CODICE USANDO LE PARENTESI GRAFFE.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75981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 – 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872C576-96B2-E0FA-2C2D-A8C7F7C32A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PER MEMORIZZARE DATI SI UTILIZZANO LE VARIABILI, DICHIARANDOLE CON LE KEYWORDS </a:t>
            </a:r>
            <a:br>
              <a:rPr lang="it-IT" dirty="0"/>
            </a:br>
            <a:r>
              <a:rPr lang="it-IT" dirty="0"/>
              <a:t>«var» - «</a:t>
            </a:r>
            <a:r>
              <a:rPr lang="it-IT" dirty="0" err="1"/>
              <a:t>let</a:t>
            </a:r>
            <a:r>
              <a:rPr lang="it-IT" dirty="0"/>
              <a:t>» - «</a:t>
            </a:r>
            <a:r>
              <a:rPr lang="it-IT" dirty="0" err="1"/>
              <a:t>const</a:t>
            </a:r>
            <a:r>
              <a:rPr lang="it-IT" dirty="0"/>
              <a:t>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SIMBOLO «=» VIENE USATO </a:t>
            </a:r>
            <a:br>
              <a:rPr lang="it-IT" dirty="0"/>
            </a:br>
            <a:r>
              <a:rPr lang="it-IT" dirty="0"/>
              <a:t>PER ASSEGNARE ALLA VARIABILE IL VALORE DA MEMORIZZARE.</a:t>
            </a:r>
            <a:br>
              <a:rPr lang="it-IT" dirty="0"/>
            </a:br>
            <a:r>
              <a:rPr lang="it-IT" dirty="0"/>
              <a:t>FINCHÈ NON È ASSEGNATA, </a:t>
            </a:r>
            <a:br>
              <a:rPr lang="it-IT" dirty="0"/>
            </a:br>
            <a:r>
              <a:rPr lang="it-IT" dirty="0"/>
              <a:t>VALE «</a:t>
            </a:r>
            <a:r>
              <a:rPr lang="it-IT" dirty="0" err="1"/>
              <a:t>undefined</a:t>
            </a:r>
            <a:r>
              <a:rPr lang="it-IT" dirty="0"/>
              <a:t>».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33CA792-3F2E-2B58-9B0E-3FA98B230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3594" y="3414270"/>
            <a:ext cx="4700588" cy="941814"/>
          </a:xfrm>
          <a:prstGeom prst="rect">
            <a:avLst/>
          </a:prstGeom>
        </p:spPr>
      </p:pic>
      <p:sp>
        <p:nvSpPr>
          <p:cNvPr id="18" name="Segnaposto piè di pagina 1">
            <a:extLst>
              <a:ext uri="{FF2B5EF4-FFF2-40B4-BE49-F238E27FC236}">
                <a16:creationId xmlns:a16="http://schemas.microsoft.com/office/drawing/2014/main" id="{357C1A58-FEA9-2857-6BFD-574E7111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6208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PROGRAMMA DEL CORSO - 3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JAVASCRIPT ADVANCED</a:t>
            </a:r>
          </a:p>
          <a:p>
            <a:pPr lvl="1"/>
            <a:r>
              <a:rPr lang="it-IT" dirty="0"/>
              <a:t>ASYNC / AWAIT</a:t>
            </a:r>
          </a:p>
          <a:p>
            <a:pPr lvl="1"/>
            <a:r>
              <a:rPr lang="it-IT" dirty="0"/>
              <a:t>PROMISES </a:t>
            </a:r>
          </a:p>
          <a:p>
            <a:pPr lvl="1"/>
            <a:r>
              <a:rPr lang="it-IT" dirty="0"/>
              <a:t>JSON</a:t>
            </a:r>
          </a:p>
          <a:p>
            <a:pPr lvl="1"/>
            <a:r>
              <a:rPr lang="it-IT" dirty="0"/>
              <a:t>NETWORK REQUESTS</a:t>
            </a:r>
          </a:p>
          <a:p>
            <a:pPr lvl="1"/>
            <a:r>
              <a:rPr lang="it-IT" dirty="0"/>
              <a:t>TYPESCRIPT</a:t>
            </a:r>
          </a:p>
          <a:p>
            <a:pPr lvl="1"/>
            <a:r>
              <a:rPr lang="it-IT" dirty="0"/>
              <a:t>FRAMEWORKS</a:t>
            </a:r>
          </a:p>
          <a:p>
            <a:pPr lvl="1"/>
            <a:r>
              <a:rPr lang="it-IT" dirty="0"/>
              <a:t>WEB-COMPONENTS</a:t>
            </a:r>
          </a:p>
          <a:p>
            <a:pPr lvl="1"/>
            <a:r>
              <a:rPr lang="it-IT" dirty="0"/>
              <a:t>…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DCEA362-DF75-FA62-4A62-6734B4C9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63683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 - 2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ESISTONO REGOLE PER I NOMI DELLE VARIABILI:</a:t>
            </a:r>
          </a:p>
          <a:p>
            <a:pPr lvl="1"/>
            <a:r>
              <a:rPr lang="it-IT" dirty="0"/>
              <a:t>SI USA IL MINUSCOLO – OCCHIO AL CASING;</a:t>
            </a:r>
          </a:p>
          <a:p>
            <a:pPr lvl="1"/>
            <a:r>
              <a:rPr lang="it-IT" dirty="0"/>
              <a:t>SOLO LETTERE E NUMERI, NO CARATTERI SPECIALI TRANNE «$» / «_»;</a:t>
            </a:r>
          </a:p>
          <a:p>
            <a:pPr lvl="1"/>
            <a:r>
              <a:rPr lang="it-IT" dirty="0"/>
              <a:t>NON SI INIZIA CON UN NUMERO;</a:t>
            </a:r>
          </a:p>
          <a:p>
            <a:pPr lvl="1"/>
            <a:r>
              <a:rPr lang="it-IT" dirty="0"/>
              <a:t>NOMI COMPOSTI IN «CAMEL CASE»;</a:t>
            </a:r>
          </a:p>
          <a:p>
            <a:pPr lvl="1"/>
            <a:r>
              <a:rPr lang="it-IT" dirty="0"/>
              <a:t>LE LETTERE NON LATINE SONO PERMESSE, MA NON RACCOMANDATE.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PER LE COSTANTI VALGONO LE STESSE REGOLE, MA USANDO LO «SCREAMING SNAKE CASE».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ALCUNE PAROLE SONO PROIBITE PERCHÉ USATE DAL LINGUAGGIO STESSO.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66851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 – 3</a:t>
            </a:r>
          </a:p>
        </p:txBody>
      </p:sp>
      <p:pic>
        <p:nvPicPr>
          <p:cNvPr id="14" name="Segnaposto contenuto 13" descr="Immagine che contiene testo, Animali giocattolo, illustrazione, disegno&#10;&#10;Descrizione generata automaticamente">
            <a:extLst>
              <a:ext uri="{FF2B5EF4-FFF2-40B4-BE49-F238E27FC236}">
                <a16:creationId xmlns:a16="http://schemas.microsoft.com/office/drawing/2014/main" id="{0F5A2904-628A-D238-3757-E35FE2024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955" y="2336800"/>
            <a:ext cx="5488065" cy="3598863"/>
          </a:xfr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1303075-07BE-1B1C-AA54-78DF51BC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50448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 – 4</a:t>
            </a:r>
          </a:p>
        </p:txBody>
      </p:sp>
      <p:graphicFrame>
        <p:nvGraphicFramePr>
          <p:cNvPr id="21" name="Segnaposto contenuto 14">
            <a:extLst>
              <a:ext uri="{FF2B5EF4-FFF2-40B4-BE49-F238E27FC236}">
                <a16:creationId xmlns:a16="http://schemas.microsoft.com/office/drawing/2014/main" id="{199C481E-3993-DD03-8DFA-04565DE59DD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08734235"/>
              </p:ext>
            </p:extLst>
          </p:nvPr>
        </p:nvGraphicFramePr>
        <p:xfrm>
          <a:off x="681038" y="2336800"/>
          <a:ext cx="470058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294">
                  <a:extLst>
                    <a:ext uri="{9D8B030D-6E8A-4147-A177-3AD203B41FA5}">
                      <a16:colId xmlns:a16="http://schemas.microsoft.com/office/drawing/2014/main" val="1804214136"/>
                    </a:ext>
                  </a:extLst>
                </a:gridCol>
                <a:gridCol w="2350294">
                  <a:extLst>
                    <a:ext uri="{9D8B030D-6E8A-4147-A177-3AD203B41FA5}">
                      <a16:colId xmlns:a16="http://schemas.microsoft.com/office/drawing/2014/main" val="4248197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>
                          <a:effectLst/>
                        </a:rPr>
                        <a:t>KEYWORD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>
                          <a:effectLst/>
                        </a:rPr>
                        <a:t>DESCRIZIONE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2448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>
                          <a:effectLst/>
                        </a:rPr>
                        <a:t>var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DICHIARA UNA VARIABILE GLOBALE (OLD GEN BROWSERS)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84662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>
                          <a:effectLst/>
                        </a:rPr>
                        <a:t>let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DICHIARA UNA VARIABILE LOCALE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846628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>
                          <a:effectLst/>
                        </a:rPr>
                        <a:t>const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DICHIARA UNA COSTANTE LOCALE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71286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 err="1">
                          <a:effectLst/>
                        </a:rPr>
                        <a:t>if</a:t>
                      </a:r>
                      <a:r>
                        <a:rPr lang="it-IT" sz="1000" dirty="0">
                          <a:effectLst/>
                        </a:rPr>
                        <a:t> /else </a:t>
                      </a:r>
                      <a:r>
                        <a:rPr lang="it-IT" sz="1000" dirty="0" err="1">
                          <a:effectLst/>
                        </a:rPr>
                        <a:t>if</a:t>
                      </a:r>
                      <a:r>
                        <a:rPr lang="it-IT" sz="1000" dirty="0">
                          <a:effectLst/>
                        </a:rPr>
                        <a:t> / else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IL CODICE VIENE ESEGUITO SE LA CONDIZIONE È VERA, ALTRIMENTI SI PASSA ALLA CONDIZIONE SUCCESSIVA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4583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>
                          <a:effectLst/>
                        </a:rPr>
                        <a:t>switch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IL CODICE VIENE ESEGUITO A SECONDA DELLE CONDIZIONI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5653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>
                          <a:effectLst/>
                        </a:rPr>
                        <a:t>for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IL CODICE VIENE ESEGUITO IN LOOP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3026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>
                          <a:effectLst/>
                        </a:rPr>
                        <a:t>function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DICHIARA UNA FUNZIONE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4436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dirty="0" err="1">
                          <a:effectLst/>
                        </a:rPr>
                        <a:t>return</a:t>
                      </a:r>
                      <a:endParaRPr lang="it-IT" sz="10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effectLst/>
                        </a:rPr>
                        <a:t>ESCE DA UNA FUNZIONE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14410144"/>
                  </a:ext>
                </a:extLst>
              </a:tr>
            </a:tbl>
          </a:graphicData>
        </a:graphic>
      </p:graphicFrame>
      <p:pic>
        <p:nvPicPr>
          <p:cNvPr id="31" name="Segnaposto contenuto 30">
            <a:extLst>
              <a:ext uri="{FF2B5EF4-FFF2-40B4-BE49-F238E27FC236}">
                <a16:creationId xmlns:a16="http://schemas.microsoft.com/office/drawing/2014/main" id="{76D53175-D371-C23F-8B9B-8D05BE68F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560244"/>
            <a:ext cx="4700588" cy="3151974"/>
          </a:xfrm>
          <a:prstGeom prst="rect">
            <a:avLst/>
          </a:prstGeom>
        </p:spPr>
      </p:pic>
      <p:sp>
        <p:nvSpPr>
          <p:cNvPr id="18" name="Segnaposto piè di pagina 1">
            <a:extLst>
              <a:ext uri="{FF2B5EF4-FFF2-40B4-BE49-F238E27FC236}">
                <a16:creationId xmlns:a16="http://schemas.microsoft.com/office/drawing/2014/main" id="{357C1A58-FEA9-2857-6BFD-574E7111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9323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ESISTONO 8 TIPI IN JAVASCRIPT, DI CUI 7 PRIMITIVI E 1 NON PRIMITIVO (VEDI SLIDES PRECEDENTI).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NE VEDREMO ORA QUALCHE DETTAGLIO GENERALE.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UNA VARIABILE PUÒ ESSERE ASSEGNATA A UN VALORE DI </a:t>
            </a:r>
            <a:br>
              <a:rPr lang="it-IT" dirty="0"/>
            </a:br>
            <a:r>
              <a:rPr lang="it-IT" dirty="0"/>
              <a:t>QUALUNQUE TIPO; </a:t>
            </a:r>
            <a:br>
              <a:rPr lang="it-IT" dirty="0"/>
            </a:br>
            <a:r>
              <a:rPr lang="it-IT" dirty="0"/>
              <a:t>POICHÉ JAVASCRIPT È «DINAMICAMENTE TIPIZZATO», </a:t>
            </a:r>
            <a:br>
              <a:rPr lang="it-IT" dirty="0"/>
            </a:br>
            <a:r>
              <a:rPr lang="it-IT" dirty="0"/>
              <a:t>LA VARIABILE PUÒ ESSERE RIASSEGNATA A UN VALORE DI TIPO DIVERSO SENZA GENERARE ERRORI.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278048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IL TIPO «</a:t>
            </a:r>
            <a:r>
              <a:rPr lang="it-IT" dirty="0" err="1"/>
              <a:t>number</a:t>
            </a:r>
            <a:r>
              <a:rPr lang="it-IT" dirty="0"/>
              <a:t>» PUÒ RAPPRESENTARE NUMERI </a:t>
            </a:r>
            <a:br>
              <a:rPr lang="it-IT" dirty="0"/>
            </a:br>
            <a:r>
              <a:rPr lang="it-IT" dirty="0"/>
              <a:t>SIA INTERI CHE DECIMALI.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OPERARE SU VARIABILI NUMERICHE SI POSSONO </a:t>
            </a:r>
            <a:br>
              <a:rPr lang="it-IT" dirty="0"/>
            </a:br>
            <a:r>
              <a:rPr lang="it-IT" dirty="0"/>
              <a:t>USARE GLI OPERATORI ALGEBRICI </a:t>
            </a:r>
            <a:br>
              <a:rPr lang="it-IT" dirty="0"/>
            </a:br>
            <a:r>
              <a:rPr lang="it-IT" dirty="0"/>
              <a:t>+ - * / OLTRE AGLI OPERATORI </a:t>
            </a:r>
            <a:br>
              <a:rPr lang="it-IT" dirty="0"/>
            </a:br>
            <a:r>
              <a:rPr lang="it-IT" dirty="0"/>
              <a:t>% **</a:t>
            </a:r>
            <a:br>
              <a:rPr lang="it-IT" dirty="0"/>
            </a:br>
            <a:br>
              <a:rPr lang="it-IT" dirty="0"/>
            </a:br>
            <a:r>
              <a:rPr lang="it-IT" dirty="0"/>
              <a:t>«Infinity», «-Infinity» E «</a:t>
            </a:r>
            <a:r>
              <a:rPr lang="it-IT" dirty="0" err="1"/>
              <a:t>NaN</a:t>
            </a:r>
            <a:r>
              <a:rPr lang="it-IT" dirty="0"/>
              <a:t>» SONO VALORI NUMERICI SPECIALI.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47D986-2035-36EC-C837-A5047C7B0B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044" y="2472531"/>
            <a:ext cx="4267200" cy="33274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57523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B7D750B6-E0E4-C629-55E8-B5278023E15A}"/>
              </a:ext>
            </a:extLst>
          </p:cNvPr>
          <p:cNvSpPr>
            <a:spLocks/>
          </p:cNvSpPr>
          <p:nvPr/>
        </p:nvSpPr>
        <p:spPr>
          <a:xfrm>
            <a:off x="5881146" y="2816304"/>
            <a:ext cx="4003286" cy="78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Segnaposto contenuto 13" descr="Immagine che contiene schermata, linea, Policromia, Rettangolo&#10;&#10;Descrizione generata automaticamente">
            <a:extLst>
              <a:ext uri="{FF2B5EF4-FFF2-40B4-BE49-F238E27FC236}">
                <a16:creationId xmlns:a16="http://schemas.microsoft.com/office/drawing/2014/main" id="{12F330D7-BC32-5986-FB74-7EAB2A6DD6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1145" y="2816304"/>
            <a:ext cx="4003286" cy="7874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–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TIPO «</a:t>
            </a:r>
            <a:r>
              <a:rPr lang="it-IT" dirty="0" err="1"/>
              <a:t>number</a:t>
            </a:r>
            <a:r>
              <a:rPr lang="it-IT" dirty="0"/>
              <a:t>» È FORMATTATO COME «DOUBLE-PRECISION 64-BIT FLOATING-POINT» E RAPPRESENTA CORRETTAMENTE I NUMERI SOLO NEL RANGE </a:t>
            </a:r>
            <a:br>
              <a:rPr lang="it-IT" dirty="0"/>
            </a:br>
            <a:r>
              <a:rPr lang="it-IT" dirty="0"/>
              <a:t>±(2</a:t>
            </a:r>
            <a:r>
              <a:rPr lang="it-IT" baseline="30000" dirty="0"/>
              <a:t>53</a:t>
            </a:r>
            <a:r>
              <a:rPr lang="it-IT" dirty="0"/>
              <a:t>-1).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PER OPERAZIONI DI PRECISIONE SI PUÒ USARE IL TIPO «</a:t>
            </a:r>
            <a:r>
              <a:rPr lang="it-IT" dirty="0" err="1"/>
              <a:t>BigInt</a:t>
            </a:r>
            <a:r>
              <a:rPr lang="it-IT" dirty="0"/>
              <a:t>», CHE INVECE SUPPORTA INTERI DI LUNGHEZZA ARBITRARIA.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52B549DC-B0D9-299F-5DDD-42AA957C7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1C2ADE9-C278-E8A2-3548-C42F7E508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96" y="4522296"/>
            <a:ext cx="2222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82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– 3.1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EC2616D8-538B-03AA-9B75-C0A2DA1B48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SI CREA UN «</a:t>
            </a:r>
            <a:r>
              <a:rPr lang="it-IT" dirty="0" err="1"/>
              <a:t>BigInt</a:t>
            </a:r>
            <a:r>
              <a:rPr lang="it-IT" dirty="0"/>
              <a:t>» APPENDENDO UNA «</a:t>
            </a:r>
            <a:r>
              <a:rPr lang="it-IT" dirty="0" err="1"/>
              <a:t>n</a:t>
            </a:r>
            <a:r>
              <a:rPr lang="it-IT" dirty="0"/>
              <a:t>» ALLA FINE DI UN NUMERO O USANDO LA FUNZIONE «</a:t>
            </a:r>
            <a:r>
              <a:rPr lang="it-IT" dirty="0" err="1"/>
              <a:t>BigInt</a:t>
            </a:r>
            <a:r>
              <a:rPr lang="it-IT" dirty="0"/>
              <a:t>(…)».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NELLE OPERAZIONI, NON SI POSSONO MISCHIARE «</a:t>
            </a:r>
            <a:r>
              <a:rPr lang="it-IT" dirty="0" err="1"/>
              <a:t>number</a:t>
            </a:r>
            <a:r>
              <a:rPr lang="it-IT" dirty="0"/>
              <a:t>» E «</a:t>
            </a:r>
            <a:r>
              <a:rPr lang="it-IT" dirty="0" err="1"/>
              <a:t>BigInt</a:t>
            </a:r>
            <a:r>
              <a:rPr lang="it-IT" dirty="0"/>
              <a:t>». GLI OPERATORI FUNZIONANO TUTTI, ESCLUSO &gt;&gt;&gt;.</a:t>
            </a:r>
          </a:p>
        </p:txBody>
      </p:sp>
      <p:pic>
        <p:nvPicPr>
          <p:cNvPr id="10" name="Segnaposto contenuto 4">
            <a:extLst>
              <a:ext uri="{FF2B5EF4-FFF2-40B4-BE49-F238E27FC236}">
                <a16:creationId xmlns:a16="http://schemas.microsoft.com/office/drawing/2014/main" id="{F59480F2-2225-A712-6A22-4375238BF3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594350" y="2722154"/>
            <a:ext cx="4700588" cy="2828154"/>
          </a:xfrm>
          <a:prstGeom prst="rect">
            <a:avLst/>
          </a:prstGeom>
        </p:spPr>
      </p:pic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455A9172-4C64-BA4F-56AF-A0C8D6EC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887820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UNA «</a:t>
            </a:r>
            <a:r>
              <a:rPr lang="it-IT" dirty="0" err="1"/>
              <a:t>string</a:t>
            </a:r>
            <a:r>
              <a:rPr lang="it-IT" dirty="0"/>
              <a:t>» È UN DATO DI TESTO; VIENE SEMPRE RACCHIUSA DA APICI</a:t>
            </a:r>
          </a:p>
          <a:p>
            <a:pPr lvl="1"/>
            <a:r>
              <a:rPr lang="it-IT" dirty="0"/>
              <a:t>SINGOLI</a:t>
            </a:r>
          </a:p>
          <a:p>
            <a:pPr lvl="1"/>
            <a:r>
              <a:rPr lang="it-IT" dirty="0"/>
              <a:t>DOPPI</a:t>
            </a:r>
          </a:p>
          <a:p>
            <a:pPr lvl="1"/>
            <a:r>
              <a:rPr lang="it-IT" dirty="0"/>
              <a:t>BACKTICKS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IL BACKTICK PERMETTE L’USO DI ESPRESSIONI TRAMITE «${…}»</a:t>
            </a:r>
            <a:br>
              <a:rPr lang="it-IT" dirty="0"/>
            </a:br>
            <a:br>
              <a:rPr lang="it-IT" dirty="0"/>
            </a:br>
            <a:r>
              <a:rPr lang="it-IT" dirty="0"/>
              <a:t>NON ESISTE UN TIPO PER IL SINGOLO CARATTERE </a:t>
            </a:r>
            <a:br>
              <a:rPr lang="it-IT" dirty="0"/>
            </a:br>
            <a:r>
              <a:rPr lang="it-IT" dirty="0"/>
              <a:t>(«CHAR» IN C/JAVA).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6CAC181D-C813-934B-4658-C9C3FB30EA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20685"/>
            <a:ext cx="4700588" cy="3031092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21276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TIPO «</a:t>
            </a:r>
            <a:r>
              <a:rPr lang="it-IT" dirty="0" err="1"/>
              <a:t>boolean</a:t>
            </a:r>
            <a:r>
              <a:rPr lang="it-IT" dirty="0"/>
              <a:t>» AMMETTE SOLO DUE VALORI: 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true</a:t>
            </a:r>
            <a:r>
              <a:rPr lang="it-IT" dirty="0"/>
              <a:t>» E «false».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VALORI BOOLEANI SONO COMUNEMENTE UTILIZZATI CON GLI OPERATORI LOGICI E SONO RESTITUITI DAGLI OPERATORI DI CONFRONTO; SONO OVVIAMENTE USATI ANCHE PER IL «CONTROL FLOW» DELLO SCRIPT.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FB5B9C0-D97C-B99F-875F-765AD52C2E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380534"/>
            <a:ext cx="4700588" cy="3511395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76577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TYPES - 6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TIPI «</a:t>
            </a:r>
            <a:r>
              <a:rPr lang="it-IT" dirty="0" err="1"/>
              <a:t>null</a:t>
            </a:r>
            <a:r>
              <a:rPr lang="it-IT" dirty="0"/>
              <a:t>» E «</a:t>
            </a:r>
            <a:r>
              <a:rPr lang="it-IT" dirty="0" err="1"/>
              <a:t>undefined</a:t>
            </a:r>
            <a:r>
              <a:rPr lang="it-IT" dirty="0"/>
              <a:t>» SONO SPECIALI E A SE STANTI.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null</a:t>
            </a:r>
            <a:r>
              <a:rPr lang="it-IT" dirty="0"/>
              <a:t>» RAPPRESENTA «VUOTO», «VALORE SCONOSCIUTO»;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undefined</a:t>
            </a:r>
            <a:r>
              <a:rPr lang="it-IT" dirty="0"/>
              <a:t>» RAPPRESENTA «VALORE NON (ANCORA) ASSEGNATO».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TIPO «</a:t>
            </a:r>
            <a:r>
              <a:rPr lang="it-IT" dirty="0" err="1"/>
              <a:t>object</a:t>
            </a:r>
            <a:r>
              <a:rPr lang="it-IT" dirty="0"/>
              <a:t>» È NON PRIMITIVO; ABBIAMO VISTO CHE UN OGGETTO È UNA COLLEZIONE DI PROPRIETÀ (CHIAVE/VALORE). GLI OGGETTI SONO USATI PER CONTENERE DATI ED ENTITÀ COMPLESSE.</a:t>
            </a:r>
            <a:br>
              <a:rPr lang="it-IT" dirty="0"/>
            </a:br>
            <a:r>
              <a:rPr lang="it-IT" dirty="0"/>
              <a:t>ANCHE IL TIPO «symbol» È SPECIALE; È USATO PER CREARE CHIAVI UNIVOCHE PER GLI OGGETTI. VEDREMO ALTRI DETTAGLI IN SEGUITO.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3565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- 1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STANDARD ECMASCRIPT: </a:t>
            </a:r>
            <a:r>
              <a:rPr lang="it-IT" dirty="0">
                <a:hlinkClick r:id="rId2"/>
              </a:rPr>
              <a:t>https://ecma-international.org/publications-and-standards/standards/ecma-262/</a:t>
            </a:r>
            <a:endParaRPr lang="it-IT" dirty="0"/>
          </a:p>
          <a:p>
            <a:r>
              <a:rPr lang="it-IT" dirty="0"/>
              <a:t>JAVASCRIPT SU MDN: </a:t>
            </a:r>
            <a:r>
              <a:rPr lang="it-IT" dirty="0">
                <a:hlinkClick r:id="rId3"/>
              </a:rPr>
              <a:t>https://developer.mozilla.org/en-US/docs/Web/JavaScript</a:t>
            </a:r>
            <a:endParaRPr lang="it-IT" dirty="0"/>
          </a:p>
          <a:p>
            <a:r>
              <a:rPr lang="it-IT" dirty="0"/>
              <a:t>TUTORIAL CON ESEMPI: </a:t>
            </a:r>
            <a:r>
              <a:rPr lang="it-IT" dirty="0">
                <a:hlinkClick r:id="rId4"/>
              </a:rPr>
              <a:t>https://www.w3schools.com/js/</a:t>
            </a:r>
            <a:endParaRPr lang="it-IT" dirty="0"/>
          </a:p>
          <a:p>
            <a:r>
              <a:rPr lang="it-IT" dirty="0"/>
              <a:t>CORSO COMPLETO JS: </a:t>
            </a:r>
            <a:r>
              <a:rPr lang="it-IT" dirty="0">
                <a:hlinkClick r:id="rId5"/>
              </a:rPr>
              <a:t>https://javascript.info/</a:t>
            </a:r>
            <a:endParaRPr lang="it-IT" dirty="0"/>
          </a:p>
          <a:p>
            <a:r>
              <a:rPr lang="it-IT" dirty="0"/>
              <a:t>CORSI BASE/AVANZATI (FREEMIUM): </a:t>
            </a:r>
            <a:r>
              <a:rPr lang="it-IT" dirty="0">
                <a:hlinkClick r:id="rId6"/>
              </a:rPr>
              <a:t>https://www.codecademy.com/catalog/language/javascript</a:t>
            </a:r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616CC015-0A08-3E38-1949-F248ACEA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07525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CONVERSIONE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SEBBENE OPERATORI E FUNZIONI APPLICHINO AUTOMATICAMENTE UNA CONVERSIONE DEI DATI AL TIPO CORRETTO, A VOLTE È NECESSARIO UNA CONVERSIONE ESPLICITA.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PER «</a:t>
            </a:r>
            <a:r>
              <a:rPr lang="it-IT" dirty="0" err="1"/>
              <a:t>string</a:t>
            </a:r>
            <a:r>
              <a:rPr lang="it-IT" dirty="0"/>
              <a:t>», «</a:t>
            </a:r>
            <a:r>
              <a:rPr lang="it-IT" dirty="0" err="1"/>
              <a:t>number</a:t>
            </a:r>
            <a:r>
              <a:rPr lang="it-IT" dirty="0"/>
              <a:t>» E «</a:t>
            </a:r>
            <a:r>
              <a:rPr lang="it-IT" dirty="0" err="1"/>
              <a:t>boolean</a:t>
            </a:r>
            <a:r>
              <a:rPr lang="it-IT" dirty="0"/>
              <a:t>» SI UTILIZZA </a:t>
            </a:r>
            <a:br>
              <a:rPr lang="it-IT" dirty="0"/>
            </a:br>
            <a:r>
              <a:rPr lang="it-IT" dirty="0"/>
              <a:t>IL CORRISPETTIVO </a:t>
            </a:r>
            <a:br>
              <a:rPr lang="it-IT" dirty="0"/>
            </a:br>
            <a:r>
              <a:rPr lang="it-IT" dirty="0"/>
              <a:t>«OBJECT WRAPPER».</a:t>
            </a:r>
          </a:p>
        </p:txBody>
      </p:sp>
      <p:pic>
        <p:nvPicPr>
          <p:cNvPr id="16" name="Segnaposto contenuto 15" descr="Immagine che contiene testo, schermata, cartone animato, calzature&#10;&#10;Descrizione generata automaticamente">
            <a:extLst>
              <a:ext uri="{FF2B5EF4-FFF2-40B4-BE49-F238E27FC236}">
                <a16:creationId xmlns:a16="http://schemas.microsoft.com/office/drawing/2014/main" id="{AB87565B-2CFD-CF66-168F-B14AE892B6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4144" y="2897981"/>
            <a:ext cx="2921000" cy="2476500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642678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CONVERSIONE –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PER OGNI PRIMITIVA, TRANNE «</a:t>
            </a:r>
            <a:r>
              <a:rPr lang="it-IT" dirty="0" err="1"/>
              <a:t>null</a:t>
            </a:r>
            <a:r>
              <a:rPr lang="it-IT" dirty="0"/>
              <a:t>» E «</a:t>
            </a:r>
            <a:r>
              <a:rPr lang="it-IT" dirty="0" err="1"/>
              <a:t>undefined</a:t>
            </a:r>
            <a:r>
              <a:rPr lang="it-IT" dirty="0"/>
              <a:t>», ESISTE UN CORRISPETTIVO «OBJECT WRAPPER» CHE ESPONE METODI E PROPRIETÀ UTILI, E CHE PERMETTE DI FORZARE LA CONVERSIONE TRA TIPI DIVERSI.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GLI «OBJECT WRAPPER» SONO: </a:t>
            </a:r>
            <a:r>
              <a:rPr lang="it-IT" dirty="0" err="1"/>
              <a:t>String</a:t>
            </a:r>
            <a:r>
              <a:rPr lang="it-IT" dirty="0"/>
              <a:t>, </a:t>
            </a:r>
            <a:r>
              <a:rPr lang="it-IT" dirty="0" err="1"/>
              <a:t>Number</a:t>
            </a:r>
            <a:r>
              <a:rPr lang="it-IT" dirty="0"/>
              <a:t>, </a:t>
            </a:r>
            <a:r>
              <a:rPr lang="it-IT" dirty="0" err="1"/>
              <a:t>BigInt</a:t>
            </a:r>
            <a:r>
              <a:rPr lang="it-IT" dirty="0"/>
              <a:t>, </a:t>
            </a:r>
            <a:r>
              <a:rPr lang="it-IT" dirty="0" err="1"/>
              <a:t>Boolean</a:t>
            </a:r>
            <a:r>
              <a:rPr lang="it-IT" dirty="0"/>
              <a:t>, Symbol.</a:t>
            </a:r>
          </a:p>
        </p:txBody>
      </p:sp>
      <p:pic>
        <p:nvPicPr>
          <p:cNvPr id="6" name="Segnaposto contenuto 2">
            <a:extLst>
              <a:ext uri="{FF2B5EF4-FFF2-40B4-BE49-F238E27FC236}">
                <a16:creationId xmlns:a16="http://schemas.microsoft.com/office/drawing/2014/main" id="{F964AE4B-F45D-1951-EE89-B9CFAE4962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211959"/>
            <a:ext cx="4700588" cy="1848545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441922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CONVERSIONE – 3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A3BB7FBE-D7B2-1FDE-9DF0-1F468ED178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73054" y="2336800"/>
            <a:ext cx="3513379" cy="3598863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D1317D7-DFD4-D778-CB12-B1998BA87D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23310" y="2336800"/>
            <a:ext cx="4042668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49428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ABBIAMO GIÀ INTRODOTTO L’OPERATORE «=», </a:t>
            </a:r>
            <a:br>
              <a:rPr lang="it-IT" dirty="0"/>
            </a:br>
            <a:r>
              <a:rPr lang="it-IT" dirty="0"/>
              <a:t>CHE VIENE USATO PER ASSEGNARE UN VALORE A UNA VARIABILE.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ESISTONO ALTRI OPERATORI:</a:t>
            </a:r>
          </a:p>
          <a:p>
            <a:pPr lvl="1"/>
            <a:r>
              <a:rPr lang="it-IT" dirty="0"/>
              <a:t>OPERATORI ALGEBRICI</a:t>
            </a:r>
          </a:p>
          <a:p>
            <a:pPr lvl="1"/>
            <a:r>
              <a:rPr lang="it-IT" dirty="0"/>
              <a:t>OPERATORI DI ASSEGNAZIONE</a:t>
            </a:r>
          </a:p>
          <a:p>
            <a:pPr lvl="1"/>
            <a:r>
              <a:rPr lang="it-IT" dirty="0"/>
              <a:t>OPERATORI DI CONFRONTO</a:t>
            </a:r>
          </a:p>
          <a:p>
            <a:pPr lvl="1"/>
            <a:r>
              <a:rPr lang="it-IT" dirty="0"/>
              <a:t>OPERATORI LOGICI</a:t>
            </a:r>
          </a:p>
          <a:p>
            <a:pPr lvl="1"/>
            <a:r>
              <a:rPr lang="it-IT" dirty="0"/>
              <a:t>«TYPE OPERATORS»</a:t>
            </a:r>
          </a:p>
          <a:p>
            <a:pPr lvl="1"/>
            <a:r>
              <a:rPr lang="it-IT" dirty="0"/>
              <a:t>«BITWISE OPERATORS»</a:t>
            </a:r>
          </a:p>
          <a:p>
            <a:pPr lvl="1"/>
            <a:r>
              <a:rPr lang="it-IT" dirty="0"/>
              <a:t>…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7F364713-C73E-BF9A-2D54-695EA45C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11676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– 2</a:t>
            </a:r>
          </a:p>
        </p:txBody>
      </p:sp>
      <p:graphicFrame>
        <p:nvGraphicFramePr>
          <p:cNvPr id="31" name="Segnaposto contenuto 30">
            <a:extLst>
              <a:ext uri="{FF2B5EF4-FFF2-40B4-BE49-F238E27FC236}">
                <a16:creationId xmlns:a16="http://schemas.microsoft.com/office/drawing/2014/main" id="{BF881986-0FFE-A185-CF26-232A58D1E83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7679130"/>
              </p:ext>
            </p:extLst>
          </p:nvPr>
        </p:nvGraphicFramePr>
        <p:xfrm>
          <a:off x="3977950" y="2340303"/>
          <a:ext cx="30186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5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2396358">
                  <a:extLst>
                    <a:ext uri="{9D8B030D-6E8A-4147-A177-3AD203B41FA5}">
                      <a16:colId xmlns:a16="http://schemas.microsoft.com/office/drawing/2014/main" val="17950143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OPERATORI ALGEBRICI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74091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+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ADDIZIONE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-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SOTTRAZIONE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*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MOLTIPLICAZIONE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**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ESPONENTE (ES2016)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8238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/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DIVISIONE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6915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%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MODULO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729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++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INCREMENTO (PRE/POST)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30835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--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DECREMENTO (PRE/POST)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44820417"/>
                  </a:ext>
                </a:extLst>
              </a:tr>
            </a:tbl>
          </a:graphicData>
        </a:graphic>
      </p:graphicFrame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F69E37C8-E42D-EA34-C98C-2CF91EF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3" name="Segnaposto contenuto 30">
            <a:extLst>
              <a:ext uri="{FF2B5EF4-FFF2-40B4-BE49-F238E27FC236}">
                <a16:creationId xmlns:a16="http://schemas.microsoft.com/office/drawing/2014/main" id="{769139A8-FB80-8444-E7E3-3A95BD47F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4017872"/>
              </p:ext>
            </p:extLst>
          </p:nvPr>
        </p:nvGraphicFramePr>
        <p:xfrm>
          <a:off x="7275579" y="2340303"/>
          <a:ext cx="30186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5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795014312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77554858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OP. DI ASSEGNAMENTO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dirty="0">
                        <a:effectLst/>
                      </a:endParaRPr>
                    </a:p>
                  </a:txBody>
                  <a:tcPr marL="76200" marR="76200" marT="76200" marB="7620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+=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+=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+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-=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-=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-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*=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*=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*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8238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/=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/=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/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6915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%=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%=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= x %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729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**=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x **= 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x = x ** y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30835423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effectLst/>
                        </a:rPr>
                        <a:t>[a, b] = </a:t>
                      </a:r>
                      <a:r>
                        <a:rPr lang="it-IT" sz="1400" dirty="0" err="1">
                          <a:effectLst/>
                        </a:rPr>
                        <a:t>arr</a:t>
                      </a:r>
                      <a:r>
                        <a:rPr lang="it-IT" sz="1400" dirty="0">
                          <a:effectLst/>
                        </a:rPr>
                        <a:t>, { a, b } = </a:t>
                      </a:r>
                      <a:r>
                        <a:rPr lang="it-IT" sz="1400" dirty="0" err="1">
                          <a:effectLst/>
                        </a:rPr>
                        <a:t>obj</a:t>
                      </a:r>
                      <a:endParaRPr lang="it-IT" sz="1400" dirty="0">
                        <a:effectLst/>
                      </a:endParaRP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58246748"/>
                  </a:ext>
                </a:extLst>
              </a:tr>
            </a:tbl>
          </a:graphicData>
        </a:graphic>
      </p:graphicFrame>
      <p:graphicFrame>
        <p:nvGraphicFramePr>
          <p:cNvPr id="35" name="Segnaposto contenuto 30">
            <a:extLst>
              <a:ext uri="{FF2B5EF4-FFF2-40B4-BE49-F238E27FC236}">
                <a16:creationId xmlns:a16="http://schemas.microsoft.com/office/drawing/2014/main" id="{64092AA3-C9D5-5CF1-BF99-34BF768A3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9273382"/>
              </p:ext>
            </p:extLst>
          </p:nvPr>
        </p:nvGraphicFramePr>
        <p:xfrm>
          <a:off x="680321" y="2340303"/>
          <a:ext cx="301860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5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2396358">
                  <a:extLst>
                    <a:ext uri="{9D8B030D-6E8A-4147-A177-3AD203B41FA5}">
                      <a16:colId xmlns:a16="http://schemas.microsoft.com/office/drawing/2014/main" val="17950143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OPERATORI DI CONFRONTO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74091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==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UGUALE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===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UGUALE (VALORE E TIPO)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!=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DIVERSO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!==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DIVERSO (VALORE E TIPO)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8238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&gt;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MAGGIORE DI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6915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>
                          <a:effectLst/>
                        </a:rPr>
                        <a:t>&lt;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MINORE DI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729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&gt;=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MAGGIORE O UGUALE A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30835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&lt;=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MINORE O UGUALE A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44820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?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>
                          <a:effectLst/>
                        </a:rPr>
                        <a:t>OPERATORE TERNARIO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59723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62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– 3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F69E37C8-E42D-EA34-C98C-2CF91EF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  <p:graphicFrame>
        <p:nvGraphicFramePr>
          <p:cNvPr id="33" name="Segnaposto contenuto 30">
            <a:extLst>
              <a:ext uri="{FF2B5EF4-FFF2-40B4-BE49-F238E27FC236}">
                <a16:creationId xmlns:a16="http://schemas.microsoft.com/office/drawing/2014/main" id="{769139A8-FB80-8444-E7E3-3A95BD47F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358227"/>
              </p:ext>
            </p:extLst>
          </p:nvPr>
        </p:nvGraphicFramePr>
        <p:xfrm>
          <a:off x="6619484" y="2340303"/>
          <a:ext cx="367469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5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3052453">
                  <a:extLst>
                    <a:ext uri="{9D8B030D-6E8A-4147-A177-3AD203B41FA5}">
                      <a16:colId xmlns:a16="http://schemas.microsoft.com/office/drawing/2014/main" val="17950143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BITWISE OPERATORS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6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48795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&amp;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AND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|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OR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~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NOT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^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XOR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8238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&lt;&lt;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LEFT SHIFT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6915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&gt;&gt;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RIGHT SHIFT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729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&gt;&gt;&gt;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UNSIGNED RIGHT SHIFT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308354234"/>
                  </a:ext>
                </a:extLst>
              </a:tr>
            </a:tbl>
          </a:graphicData>
        </a:graphic>
      </p:graphicFrame>
      <p:graphicFrame>
        <p:nvGraphicFramePr>
          <p:cNvPr id="35" name="Segnaposto contenuto 30">
            <a:extLst>
              <a:ext uri="{FF2B5EF4-FFF2-40B4-BE49-F238E27FC236}">
                <a16:creationId xmlns:a16="http://schemas.microsoft.com/office/drawing/2014/main" id="{64092AA3-C9D5-5CF1-BF99-34BF768A3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823286"/>
              </p:ext>
            </p:extLst>
          </p:nvPr>
        </p:nvGraphicFramePr>
        <p:xfrm>
          <a:off x="680322" y="2340303"/>
          <a:ext cx="5798856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051">
                  <a:extLst>
                    <a:ext uri="{9D8B030D-6E8A-4147-A177-3AD203B41FA5}">
                      <a16:colId xmlns:a16="http://schemas.microsoft.com/office/drawing/2014/main" val="1931195522"/>
                    </a:ext>
                  </a:extLst>
                </a:gridCol>
                <a:gridCol w="4347805">
                  <a:extLst>
                    <a:ext uri="{9D8B030D-6E8A-4147-A177-3AD203B41FA5}">
                      <a16:colId xmlns:a16="http://schemas.microsoft.com/office/drawing/2014/main" val="18158770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OPERATORI LOGICI</a:t>
                      </a:r>
                    </a:p>
                  </a:txBody>
                  <a:tcPr marL="152400" marR="76200" marT="76200" marB="76200"/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600" dirty="0">
                        <a:effectLst/>
                      </a:endParaRPr>
                    </a:p>
                  </a:txBody>
                  <a:tcPr marL="152400" marR="76200" marT="76200" marB="76200"/>
                </a:tc>
                <a:extLst>
                  <a:ext uri="{0D108BD9-81ED-4DB2-BD59-A6C34878D82A}">
                    <a16:rowId xmlns:a16="http://schemas.microsoft.com/office/drawing/2014/main" val="374091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&amp;&amp;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>
                          <a:effectLst/>
                        </a:rPr>
                        <a:t>«AND» LOGICO</a:t>
                      </a:r>
                      <a:endParaRPr lang="it-IT" sz="16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9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||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«OR» LOGICO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024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!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«NOT» LOGICO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3628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??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«NULLISH COALESCING»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5841202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it-IT" sz="1600" b="1" dirty="0">
                          <a:solidFill>
                            <a:schemeClr val="tx1"/>
                          </a:solidFill>
                          <a:effectLst/>
                        </a:rPr>
                        <a:t>TYPE OPERATORS</a:t>
                      </a:r>
                    </a:p>
                  </a:txBody>
                  <a:tcPr marL="152400" marR="76200" marT="76200" marB="7620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it-IT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400" marR="76200" marT="76200" marB="762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362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 err="1">
                          <a:effectLst/>
                        </a:rPr>
                        <a:t>typeof</a:t>
                      </a:r>
                      <a:endParaRPr lang="it-IT" sz="16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RESTITUISCE IL TIPO DELLA VARIABILE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60333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 err="1">
                          <a:effectLst/>
                        </a:rPr>
                        <a:t>instanceof</a:t>
                      </a:r>
                      <a:endParaRPr lang="it-IT" sz="16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dirty="0">
                          <a:effectLst/>
                        </a:rPr>
                        <a:t>RESTITUISCE </a:t>
                      </a:r>
                      <a:r>
                        <a:rPr lang="it-IT" sz="1600" dirty="0" err="1">
                          <a:effectLst/>
                        </a:rPr>
                        <a:t>true</a:t>
                      </a:r>
                      <a:r>
                        <a:rPr lang="it-IT" sz="1600" dirty="0">
                          <a:effectLst/>
                        </a:rPr>
                        <a:t> SE NELLA «PROTOTYPE CHAIN» DELL’OGGETTO C’È IL TIPO RICHIESTO 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230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177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- 4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TERMINOLOGIA:</a:t>
            </a:r>
          </a:p>
          <a:p>
            <a:pPr lvl="1"/>
            <a:r>
              <a:rPr lang="it-IT" dirty="0"/>
              <a:t>OPERANDO: A COSA APPLICO L’OPERATORE;</a:t>
            </a:r>
          </a:p>
          <a:p>
            <a:pPr lvl="1"/>
            <a:r>
              <a:rPr lang="it-IT" dirty="0"/>
              <a:t>OPERATORE UNARIO: SE SI APPLICA A UN SOLO OPERANDO;</a:t>
            </a:r>
          </a:p>
          <a:p>
            <a:pPr lvl="1"/>
            <a:r>
              <a:rPr lang="it-IT" dirty="0"/>
              <a:t>OPERATORE BINARIO: SE SI APPLICA A UNA COPPIA DI OPERATORI.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OPERATORI ALGEBRICI:</a:t>
            </a:r>
          </a:p>
          <a:p>
            <a:pPr lvl="1"/>
            <a:r>
              <a:rPr lang="it-IT" dirty="0"/>
              <a:t>QUATTRO OPERAZIONI DI BASE: «+» «-» «*» «/»</a:t>
            </a:r>
          </a:p>
          <a:p>
            <a:pPr lvl="1"/>
            <a:r>
              <a:rPr lang="it-IT" dirty="0"/>
              <a:t>«%» : RESTITUISCE IL RESTO DELLA DIVISIONE</a:t>
            </a:r>
          </a:p>
          <a:p>
            <a:pPr lvl="1"/>
            <a:r>
              <a:rPr lang="it-IT" dirty="0"/>
              <a:t>«**» : RESTITUISCE IL PRIMO OPERANDO ELEVATO AL SECONDO</a:t>
            </a:r>
          </a:p>
          <a:p>
            <a:pPr lvl="1"/>
            <a:r>
              <a:rPr lang="it-IT" dirty="0"/>
              <a:t>«++» «--»: INCREMENTA/DECREMENTA LA VARIABILE DI 1. IL VALORE RITORNATO DIPENDE DALLA POSIZIONE (PREFIX: NUOVO, POSTFIX: VECCHIO)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969812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- 5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OPERATORI DI CONFRONTO:</a:t>
            </a:r>
          </a:p>
          <a:p>
            <a:pPr lvl="1"/>
            <a:r>
              <a:rPr lang="it-IT" dirty="0"/>
              <a:t>RESTITUISCONO UN «</a:t>
            </a:r>
            <a:r>
              <a:rPr lang="it-IT" dirty="0" err="1"/>
              <a:t>boolean</a:t>
            </a:r>
            <a:r>
              <a:rPr lang="it-IT" dirty="0"/>
              <a:t>»;</a:t>
            </a:r>
          </a:p>
          <a:p>
            <a:pPr lvl="1"/>
            <a:r>
              <a:rPr lang="it-IT" dirty="0"/>
              <a:t>«===» E «!==» SONO PREFERIBILI RISPETTO A «==» E «!=»;</a:t>
            </a:r>
          </a:p>
          <a:p>
            <a:pPr lvl="1"/>
            <a:r>
              <a:rPr lang="it-IT" dirty="0"/>
              <a:t>IL CONFRONTO TRA «</a:t>
            </a:r>
            <a:r>
              <a:rPr lang="it-IT" dirty="0" err="1"/>
              <a:t>string</a:t>
            </a:r>
            <a:r>
              <a:rPr lang="it-IT" dirty="0"/>
              <a:t>» VIENE EFFETTUATO POSIZIONALMENTE PER CARATTERE IN RIFERIMENTO ALLA TABELLA UNICODE;</a:t>
            </a:r>
          </a:p>
          <a:p>
            <a:pPr lvl="1"/>
            <a:r>
              <a:rPr lang="it-IT" dirty="0"/>
              <a:t>CONFRONTANDO «</a:t>
            </a:r>
            <a:r>
              <a:rPr lang="it-IT" dirty="0" err="1"/>
              <a:t>string</a:t>
            </a:r>
            <a:r>
              <a:rPr lang="it-IT" dirty="0"/>
              <a:t>» E «</a:t>
            </a:r>
            <a:r>
              <a:rPr lang="it-IT" dirty="0" err="1"/>
              <a:t>number</a:t>
            </a:r>
            <a:r>
              <a:rPr lang="it-IT" dirty="0"/>
              <a:t>», LE «</a:t>
            </a:r>
            <a:r>
              <a:rPr lang="it-IT" dirty="0" err="1"/>
              <a:t>string</a:t>
            </a:r>
            <a:r>
              <a:rPr lang="it-IT" dirty="0"/>
              <a:t>» SONO CONVERTITE;</a:t>
            </a:r>
          </a:p>
          <a:p>
            <a:pPr lvl="1"/>
            <a:r>
              <a:rPr lang="it-IT" dirty="0"/>
              <a:t>L’OPERATORE TERNARIO «?» EQUIVALE A UN «</a:t>
            </a:r>
            <a:r>
              <a:rPr lang="it-IT" dirty="0" err="1"/>
              <a:t>if</a:t>
            </a:r>
            <a:r>
              <a:rPr lang="it-IT" dirty="0"/>
              <a:t>… else».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dirty="0"/>
              <a:t>OPERATORI LOGICI</a:t>
            </a:r>
          </a:p>
          <a:p>
            <a:pPr lvl="1"/>
            <a:r>
              <a:rPr lang="it-IT" dirty="0"/>
              <a:t>IL RISULTATO RISPECCHIA LE TAVOLE DI VERITÀ;</a:t>
            </a:r>
          </a:p>
          <a:p>
            <a:pPr lvl="1"/>
            <a:r>
              <a:rPr lang="it-IT" dirty="0"/>
              <a:t>«||» SI FERMA AL PRIMO VALORE </a:t>
            </a:r>
            <a:r>
              <a:rPr lang="it-IT" dirty="0" err="1"/>
              <a:t>true</a:t>
            </a:r>
            <a:r>
              <a:rPr lang="it-IT" dirty="0"/>
              <a:t>, «&amp;&amp;» SI FERMA AL PRIMO VALORE false;</a:t>
            </a:r>
          </a:p>
          <a:p>
            <a:pPr lvl="1"/>
            <a:r>
              <a:rPr lang="it-IT" dirty="0"/>
              <a:t>«&amp;&amp;» HA PRECEDENZA SU «||».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1671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– 6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ABB22BC8-EC24-4DA8-FED9-8412F6255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3651" y="2336800"/>
            <a:ext cx="4308673" cy="3598863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36041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OPERATORI – 7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0DF4764-25E8-4464-7D17-E190F0AE2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8367" y="2336800"/>
            <a:ext cx="2399242" cy="3598863"/>
          </a:xfrm>
          <a:prstGeom prst="rect">
            <a:avLst/>
          </a:prstGeo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19895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123DE03-F607-1C77-E96B-14E185A4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- 2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B3741-9332-5362-EB53-811057E5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MOZILLA DEVELOPER NETWORK: </a:t>
            </a:r>
            <a:br>
              <a:rPr lang="it-IT" dirty="0"/>
            </a:br>
            <a:r>
              <a:rPr lang="it-IT" dirty="0">
                <a:hlinkClick r:id="rId2"/>
              </a:rPr>
              <a:t>https://developer.mozilla.org/en-US/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IDE (INTEGRATED DEVELOPMENT ENVIRONMENT):</a:t>
            </a:r>
          </a:p>
          <a:p>
            <a:pPr lvl="1"/>
            <a:r>
              <a:rPr lang="it-IT" dirty="0"/>
              <a:t>VISUAL STUDIO CODE: </a:t>
            </a:r>
            <a:r>
              <a:rPr lang="it-IT" dirty="0">
                <a:hlinkClick r:id="rId3"/>
              </a:rPr>
              <a:t>https://code.visualstudio.com/</a:t>
            </a:r>
            <a:endParaRPr lang="it-IT" dirty="0"/>
          </a:p>
          <a:p>
            <a:pPr lvl="1"/>
            <a:r>
              <a:rPr lang="it-IT" dirty="0"/>
              <a:t>JETBRAINS WEBSTORM: </a:t>
            </a:r>
            <a:r>
              <a:rPr lang="it-IT" dirty="0">
                <a:hlinkClick r:id="rId4"/>
              </a:rPr>
              <a:t>https://www.jetbrains.com/webstorm/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DEVELOPER’S CONSOLE (F12 IN BROWSER)</a:t>
            </a:r>
          </a:p>
          <a:p>
            <a:endParaRPr lang="it-IT" dirty="0"/>
          </a:p>
          <a:p>
            <a:r>
              <a:rPr lang="it-IT" dirty="0"/>
              <a:t>JAVASCRIPT PLAYGROUND: </a:t>
            </a:r>
            <a:r>
              <a:rPr lang="it-IT" dirty="0">
                <a:hlinkClick r:id="rId5"/>
              </a:rPr>
              <a:t>https://playcode.io/javascript</a:t>
            </a:r>
            <a:endParaRPr lang="it-IT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616CC015-0A08-3E38-1949-F248ACEA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1317611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- 1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 TERMINI DI «CONTROL FLOW» SI PARLA DI «SCELTA» QUANDO SI IL CODICE VIENE ESEGUITO O MENO IN BASE AL VERIFICARSI DI UNA CONDIZIONE BOOLEANA.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IN JAVASCRIPT SI UTILIZZANO LE KEYWORDS «</a:t>
            </a:r>
            <a:r>
              <a:rPr lang="it-IT" dirty="0" err="1"/>
              <a:t>if</a:t>
            </a:r>
            <a:r>
              <a:rPr lang="it-IT" dirty="0"/>
              <a:t>…», «… else </a:t>
            </a:r>
            <a:r>
              <a:rPr lang="it-IT" dirty="0" err="1"/>
              <a:t>if</a:t>
            </a:r>
            <a:r>
              <a:rPr lang="it-IT" dirty="0"/>
              <a:t> …» E «else…».</a:t>
            </a:r>
          </a:p>
        </p:txBody>
      </p:sp>
      <p:pic>
        <p:nvPicPr>
          <p:cNvPr id="9" name="Segnaposto contenuto 8" descr="Immagine che contiene vestiti, Viso umano, persona, uomo&#10;&#10;Descrizione generata automaticamente">
            <a:extLst>
              <a:ext uri="{FF2B5EF4-FFF2-40B4-BE49-F238E27FC236}">
                <a16:creationId xmlns:a16="http://schemas.microsoft.com/office/drawing/2014/main" id="{22EA40CF-28DD-65A0-856E-1AE75CC6AC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5114"/>
          <a:stretch/>
        </p:blipFill>
        <p:spPr>
          <a:xfrm>
            <a:off x="6432559" y="2336873"/>
            <a:ext cx="3497058" cy="3450956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82444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1.1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if</a:t>
            </a:r>
            <a:r>
              <a:rPr lang="it-IT" dirty="0"/>
              <a:t>..»: ESEGUE IL CODICE SE LA CONDIZIONE È VERA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«</a:t>
            </a:r>
            <a:r>
              <a:rPr lang="it-IT" dirty="0" err="1"/>
              <a:t>if</a:t>
            </a:r>
            <a:r>
              <a:rPr lang="it-IT" dirty="0"/>
              <a:t>… else…»: ESEGUE IL CODICE NEL PRIMO BLOCCO SE LA CONDIZIONE È VERA, ALTRIMENTI ESEGUE IL CODICE DEL SECONDO BLOCCO</a:t>
            </a:r>
            <a:br>
              <a:rPr lang="it-IT" dirty="0"/>
            </a:br>
            <a:br>
              <a:rPr lang="it-IT" dirty="0"/>
            </a:br>
            <a:r>
              <a:rPr lang="it-IT" dirty="0"/>
              <a:t>«..else </a:t>
            </a:r>
            <a:r>
              <a:rPr lang="it-IT" dirty="0" err="1"/>
              <a:t>if</a:t>
            </a:r>
            <a:r>
              <a:rPr lang="it-IT" dirty="0"/>
              <a:t>…»: AGGIUNGE ALTRI BLOCCHI CON ALTRE CONDIZIONI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F6F71EAF-1747-57E6-26A5-316B021D49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5623" y="2336800"/>
            <a:ext cx="4138042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4109287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1.2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QUANDO SI VUOLE CONFRONTARE IL VALORE DI UNA VARIABILE RISPETTO A UN SET DI VALORI INVECE DEI COSTRUTTI PRECEDENTI SI PUÒ USARE IL COSTRUTTO «switch».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LA KEYWORD «break» SI USA PER INTERROMPERE L’ESECUZIONE;</a:t>
            </a:r>
            <a:br>
              <a:rPr lang="it-IT" dirty="0"/>
            </a:br>
            <a:r>
              <a:rPr lang="it-IT" dirty="0"/>
              <a:t>LA KEYWORD «default» SI USA COME CASO DI FALLBACK.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FBAB392-CBB2-BA93-CFF8-94941193F5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5346" y="2336800"/>
            <a:ext cx="3918596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095813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1.3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SINGOLI CASE POSSONO ESSERE ANCHE RAGGRUPPATI.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SENZA IL «break» IL CODICE CONTINUA AL CASE SUCCESSIVO SENZA ALCUN CONTROLLO.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SI DEVONO ESEGUIRE PIÙ RIGHE, SI INSERISCE UN BLOCCO USANDO LE GRAFFE.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EAD1046-2C9B-F8DE-7D0F-336B75DD50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594350" y="2666328"/>
            <a:ext cx="4700588" cy="2939806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34181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ANCHE I «LOOPS» FANNO PARTE DELLE ISTRUZIONI DI «CONDITIONAL BRANCHING»: UN LOOP È UN BLOCCO DI CODICE ESEGUITO PIÙ VOLTE IN BASE ALLE CONDIZIONI.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IN JAVASCRIPT SI UTILIZZANO LE KEYWORDS «</a:t>
            </a:r>
            <a:r>
              <a:rPr lang="it-IT" dirty="0" err="1"/>
              <a:t>while</a:t>
            </a:r>
            <a:r>
              <a:rPr lang="it-IT" dirty="0"/>
              <a:t>…», «do…</a:t>
            </a:r>
            <a:r>
              <a:rPr lang="it-IT" dirty="0" err="1"/>
              <a:t>while</a:t>
            </a:r>
            <a:r>
              <a:rPr lang="it-IT" dirty="0"/>
              <a:t>…» E «for…».</a:t>
            </a:r>
          </a:p>
        </p:txBody>
      </p:sp>
      <p:pic>
        <p:nvPicPr>
          <p:cNvPr id="8" name="Segnaposto contenuto 7" descr="Immagine che contiene disegno, clipart, illustrazione, Cartoni animati&#10;&#10;Descrizione generata automaticamente">
            <a:extLst>
              <a:ext uri="{FF2B5EF4-FFF2-40B4-BE49-F238E27FC236}">
                <a16:creationId xmlns:a16="http://schemas.microsoft.com/office/drawing/2014/main" id="{DE47F99F-8649-A644-8E9B-F5C4B20C87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418950"/>
            <a:ext cx="4700588" cy="3434562"/>
          </a:xfr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644706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«</a:t>
            </a:r>
            <a:r>
              <a:rPr lang="it-IT" dirty="0" err="1"/>
              <a:t>while</a:t>
            </a:r>
            <a:r>
              <a:rPr lang="it-IT" dirty="0"/>
              <a:t>» CONTROLLA SE LA CONDIZIONE È VERA, QUINDI ESEGUE IL CODICE NEL «LOOP BODY». </a:t>
            </a:r>
            <a:br>
              <a:rPr lang="it-IT" dirty="0"/>
            </a:br>
            <a:r>
              <a:rPr lang="it-IT" dirty="0"/>
              <a:t>UNA SINGOLA ESECUZIONE È CHIAMATA «ITERAZIONE».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LA CONDIZIONE NON DIVENTA MAI FALSA, IL CODICE CONTINUA ALL’INFINITO O FINCHÈ NON SI TERMINA IL PROCESSO.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700D1B3-41B9-2D62-CCB9-A0A2216450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932833" y="2336800"/>
            <a:ext cx="4023621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9157430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«do…</a:t>
            </a:r>
            <a:r>
              <a:rPr lang="it-IT" dirty="0" err="1"/>
              <a:t>while</a:t>
            </a:r>
            <a:r>
              <a:rPr lang="it-IT" dirty="0"/>
              <a:t>» INVECE IL «LOOP BODY» È ESEGUITO UNA PRIMA VOLTA, QUINDI LA CONDIZIONE VIENE CONTROLLATA ED EVENTUALMENTE SI RIPETE IL «LOOP BODY» FINCHÈ LA CONDIZIONE NON DIVENTA FALSA.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D20C092-DAAE-F95E-1BF2-5AC7B0254F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969794" y="2713831"/>
            <a:ext cx="3949700" cy="2844800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61399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«for» È FORSE IL PIÙ USATO TRA I COSTRUTTI DI LOOP.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OLTRE AL «LOOP BODY» SI INDIVIDUANO TRE ELEMENTI:</a:t>
            </a:r>
          </a:p>
          <a:p>
            <a:pPr lvl="1"/>
            <a:r>
              <a:rPr lang="it-IT" dirty="0"/>
              <a:t>INIZIALIZZAZIONE DELLE VARIABILI (COUNTER, INDEX,…)</a:t>
            </a:r>
          </a:p>
          <a:p>
            <a:pPr lvl="1"/>
            <a:r>
              <a:rPr lang="it-IT" dirty="0"/>
              <a:t>CONDIZIONE DA VALUTARE</a:t>
            </a:r>
          </a:p>
          <a:p>
            <a:pPr lvl="1"/>
            <a:r>
              <a:rPr lang="it-IT" dirty="0"/>
              <a:t>STEP DA ESEGUIRE A FINE LOOP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EE11B67-45D3-A1AD-4894-9CC549A568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14" r="3828" b="3961"/>
          <a:stretch/>
        </p:blipFill>
        <p:spPr>
          <a:xfrm>
            <a:off x="5591170" y="2676775"/>
            <a:ext cx="4698358" cy="2668224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8729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È POSSIBILE USCIRE DA UN LOOP USANDO LA KEYWORD «break».</a:t>
            </a:r>
            <a:br>
              <a:rPr lang="it-IT" dirty="0"/>
            </a:br>
            <a:r>
              <a:rPr lang="it-IT" dirty="0"/>
              <a:t>CON «continue» INVECE È POSSIBILE SALTARE PARTE DEL «LOOP BODY» E RITORNARE ALLA VALUTAZIONE DELLA CONDIZIONE.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LE DUE KEYWORD SI POSSONO USARE IN CICLI «for» INNESTATI SE SONO «LABELED».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019DB86-E5EC-1383-DE8C-F9D6EF7C2A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1880" y="2336800"/>
            <a:ext cx="2925527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1676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2.5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BB0-6445-BB9F-CEF2-165A8CD2B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CICLO «for» PUÒ ESSERE APPLICATO ANCHE SU OGGETTI E ARRAY:</a:t>
            </a:r>
          </a:p>
          <a:p>
            <a:pPr lvl="1"/>
            <a:r>
              <a:rPr lang="it-IT" dirty="0"/>
              <a:t>SUGLI OGGETTI SI USA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>
                <a:effectLst/>
              </a:rPr>
              <a:t>for</a:t>
            </a:r>
            <a:r>
              <a:rPr lang="it-IT" dirty="0"/>
              <a:t> </a:t>
            </a:r>
            <a:r>
              <a:rPr lang="it-IT" dirty="0">
                <a:effectLst/>
              </a:rPr>
              <a:t>(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>
                <a:effectLst/>
              </a:rPr>
              <a:t>in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>
                <a:effectLst/>
              </a:rPr>
              <a:t>)»</a:t>
            </a:r>
            <a:br>
              <a:rPr lang="it-IT" dirty="0">
                <a:effectLst/>
              </a:rPr>
            </a:br>
            <a:r>
              <a:rPr lang="it-IT" dirty="0">
                <a:effectLst/>
              </a:rPr>
              <a:t>DOVE «</a:t>
            </a:r>
            <a:r>
              <a:rPr lang="it-IT" dirty="0" err="1"/>
              <a:t>variable</a:t>
            </a:r>
            <a:r>
              <a:rPr lang="it-IT" dirty="0"/>
              <a:t>»</a:t>
            </a:r>
            <a:r>
              <a:rPr lang="it-IT" dirty="0">
                <a:effectLst/>
              </a:rPr>
              <a:t> È UNA PROPRIETÀ DELL’OGGETTO</a:t>
            </a:r>
          </a:p>
          <a:p>
            <a:pPr lvl="1"/>
            <a:r>
              <a:rPr lang="it-IT" dirty="0"/>
              <a:t>SUGLI ARRAY SI USA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>
                <a:effectLst/>
              </a:rPr>
              <a:t>for</a:t>
            </a:r>
            <a:r>
              <a:rPr lang="it-IT" dirty="0"/>
              <a:t> </a:t>
            </a:r>
            <a:r>
              <a:rPr lang="it-IT" dirty="0">
                <a:effectLst/>
              </a:rPr>
              <a:t>(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>
                <a:effectLst/>
              </a:rPr>
              <a:t>of</a:t>
            </a:r>
            <a:r>
              <a:rPr lang="it-IT" dirty="0"/>
              <a:t> </a:t>
            </a:r>
            <a:r>
              <a:rPr lang="it-IT" dirty="0" err="1"/>
              <a:t>iterable</a:t>
            </a:r>
            <a:r>
              <a:rPr lang="it-IT" dirty="0">
                <a:effectLst/>
              </a:rPr>
              <a:t>)</a:t>
            </a:r>
            <a:r>
              <a:rPr lang="it-IT" dirty="0"/>
              <a:t>»</a:t>
            </a:r>
            <a:br>
              <a:rPr lang="it-IT" dirty="0"/>
            </a:br>
            <a:r>
              <a:rPr lang="it-IT" dirty="0">
                <a:effectLst/>
              </a:rPr>
              <a:t>DOVE «</a:t>
            </a:r>
            <a:r>
              <a:rPr lang="it-IT" dirty="0" err="1"/>
              <a:t>variable</a:t>
            </a:r>
            <a:r>
              <a:rPr lang="it-IT" dirty="0"/>
              <a:t>»</a:t>
            </a:r>
            <a:r>
              <a:rPr lang="it-IT" dirty="0">
                <a:effectLst/>
              </a:rPr>
              <a:t> È L’I-ESIMO ELEMENTO DELL’ARRAY</a:t>
            </a:r>
            <a:endParaRPr lang="it-IT" dirty="0"/>
          </a:p>
        </p:txBody>
      </p:sp>
      <p:pic>
        <p:nvPicPr>
          <p:cNvPr id="6" name="Segnaposto contenuto 2">
            <a:extLst>
              <a:ext uri="{FF2B5EF4-FFF2-40B4-BE49-F238E27FC236}">
                <a16:creationId xmlns:a16="http://schemas.microsoft.com/office/drawing/2014/main" id="{7EAC76FE-3546-5975-4D08-940D13C598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6031138" y="2336800"/>
            <a:ext cx="3827011" cy="3598863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688713-221C-20CC-FFE9-4C3A1C9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81219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JAVASCRIPT, SPESSO ABBREVIATO IN JS, È UN LINGUAGGIO DI PROGRAMMAZIONE, NONCHÈ UNA TECNOLOGIA FONDAMENTALE DEL WEB, INSIEME A HTML E CSS.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IL 98,9% DEI SITI WEB UTILIZZA JAVASCRIPT SUL LATO CLIENT PER LA GESTIONE DEL COMPORTAMENTO DELLA PAGINA WEB.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 PROGRAMMI IN JS SONO CHIAMATI «</a:t>
            </a:r>
            <a:r>
              <a:rPr lang="it-IT" i="1" dirty="0"/>
              <a:t>SCRIPT</a:t>
            </a:r>
            <a:r>
              <a:rPr lang="it-IT" dirty="0"/>
              <a:t>»: POSSONO ESSERE SCRITTI ALL’INTERNO DI UNA PAGINA HTML E SONO ESEGUITI AUTOMATICAMENTE AL CARICAMENTO DELLA PAGINA.</a:t>
            </a:r>
            <a:endParaRPr lang="it-IT" i="1" dirty="0"/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4E50871-5F54-9324-FBE1-56A4952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22952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3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/>
              <a:t>ESERCIZIO</a:t>
            </a:r>
          </a:p>
          <a:p>
            <a:pPr marL="0" indent="0">
              <a:buNone/>
            </a:pPr>
            <a:r>
              <a:rPr lang="it-IT" sz="2000" dirty="0"/>
              <a:t>SCRIVERE UNO SCRIPT CHE</a:t>
            </a:r>
          </a:p>
          <a:p>
            <a:pPr lvl="1"/>
            <a:r>
              <a:rPr lang="it-IT" sz="1600" dirty="0"/>
              <a:t>GENERI UN NUMERO CASUALE DA 1 A 100 USANDO</a:t>
            </a:r>
            <a:br>
              <a:rPr lang="it-IT" sz="1600" dirty="0"/>
            </a:br>
            <a:r>
              <a:rPr lang="it-IT" sz="1600" dirty="0"/>
              <a:t>«</a:t>
            </a:r>
            <a:r>
              <a:rPr lang="it-IT" sz="1600" dirty="0" err="1"/>
              <a:t>Math.floor</a:t>
            </a:r>
            <a:r>
              <a:rPr lang="it-IT" sz="1600" dirty="0"/>
              <a:t>(</a:t>
            </a:r>
            <a:r>
              <a:rPr lang="it-IT" sz="1600" dirty="0" err="1"/>
              <a:t>Math.random</a:t>
            </a:r>
            <a:r>
              <a:rPr lang="it-IT" sz="1600" dirty="0"/>
              <a:t>() * 100) + 1»</a:t>
            </a:r>
          </a:p>
          <a:p>
            <a:pPr lvl="1"/>
            <a:r>
              <a:rPr lang="it-IT" sz="1600" dirty="0"/>
              <a:t>CHIEDA ALL’UTENTE DI INDOVINARE IL NUMERO GENERATO, TRACCIANDO QUANTI TENTATIVI ESEGUE;</a:t>
            </a:r>
          </a:p>
          <a:p>
            <a:pPr lvl="1"/>
            <a:r>
              <a:rPr lang="it-IT" sz="1600" dirty="0"/>
              <a:t>SE IL NUMERO INSERITO È MAGGIORE O MINORE VISUALIZZA UN MESSAGGIO DI AIUTO; </a:t>
            </a:r>
          </a:p>
          <a:p>
            <a:pPr lvl="1"/>
            <a:r>
              <a:rPr lang="it-IT" sz="1600" dirty="0"/>
              <a:t>SE IL NUMERO È CORRETTO VISUALIZZA UN MESSAGGIO E IL NUMERO TOTALE DI TENTATIVI.</a:t>
            </a:r>
          </a:p>
          <a:p>
            <a:pPr marL="0" indent="0">
              <a:buNone/>
            </a:pPr>
            <a:r>
              <a:rPr lang="it-IT" sz="2000" dirty="0"/>
              <a:t>USARE «</a:t>
            </a:r>
            <a:r>
              <a:rPr lang="it-IT" sz="2000" dirty="0" err="1"/>
              <a:t>parseInt</a:t>
            </a:r>
            <a:r>
              <a:rPr lang="it-IT" sz="2000" dirty="0"/>
              <a:t>» PER LA CONVERSIONE IN NUMERO DA «prompt». </a:t>
            </a:r>
            <a:br>
              <a:rPr lang="it-IT" sz="2000" dirty="0"/>
            </a:br>
            <a:r>
              <a:rPr lang="it-IT" sz="2000" dirty="0"/>
              <a:t>NON INSERIRE TESTO.</a:t>
            </a:r>
          </a:p>
          <a:p>
            <a:pPr marL="0" indent="0">
              <a:buNone/>
            </a:pPr>
            <a:r>
              <a:rPr lang="it-IT" sz="2000" dirty="0"/>
              <a:t>TEMPO: 20 MINUTI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65838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4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RISCRIVERE L’ESERCIZIO PRECEDENTE: SE È STATO USATO IL «</a:t>
            </a:r>
            <a:r>
              <a:rPr lang="it-IT" dirty="0" err="1"/>
              <a:t>while</a:t>
            </a:r>
            <a:r>
              <a:rPr lang="it-IT" dirty="0"/>
              <a:t>» USARE IL «do.. </a:t>
            </a:r>
            <a:r>
              <a:rPr lang="it-IT" dirty="0" err="1"/>
              <a:t>while</a:t>
            </a:r>
            <a:r>
              <a:rPr lang="it-IT" dirty="0"/>
              <a:t>» E VICEVERSA.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15 MINUTI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684739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5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SCRIVERE UNO SCRIPT CHE, DATO UN NUMERO IN INPUT, NE CALCOLI IL SUO FATTORIALE, DEFINITO COME IL PRODOTTO DEI NUMERI INTERI POSITIVI MINORI O UGUALI AD ESSO (PER CONVENZIONE 0! = 1).</a:t>
            </a:r>
          </a:p>
          <a:p>
            <a:pPr marL="0" indent="0">
              <a:buNone/>
            </a:pPr>
            <a:r>
              <a:rPr lang="it-IT" dirty="0"/>
              <a:t>SE IL NUMERO INSERITO È NEGATIVO, INVERTIRE IL SEGNO. </a:t>
            </a:r>
            <a:br>
              <a:rPr lang="it-IT" dirty="0"/>
            </a:br>
            <a:r>
              <a:rPr lang="it-IT" dirty="0"/>
              <a:t>NON INSERIRE TESTO.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20 MINUTI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2017183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6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800" dirty="0"/>
              <a:t>ESERCIZIO </a:t>
            </a:r>
          </a:p>
          <a:p>
            <a:pPr marL="0" indent="0">
              <a:buNone/>
            </a:pPr>
            <a:r>
              <a:rPr lang="it-IT" sz="1800" dirty="0"/>
              <a:t>PARTENDO DALLO SKETCH A DESTRA, SCRIVERE UNO SCRIPT CHE, DATO UN NUMERO </a:t>
            </a:r>
            <a:r>
              <a:rPr lang="it-IT" sz="1800" dirty="0" err="1"/>
              <a:t>n</a:t>
            </a:r>
            <a:r>
              <a:rPr lang="it-IT" sz="1800" dirty="0"/>
              <a:t> IN INPUT, CALCOLI I PRIMI </a:t>
            </a:r>
            <a:r>
              <a:rPr lang="it-IT" sz="1800" dirty="0" err="1"/>
              <a:t>n</a:t>
            </a:r>
            <a:r>
              <a:rPr lang="it-IT" sz="1800" dirty="0"/>
              <a:t> NUMERI DELLA SEQUENZA DI FIBONACCI, DEFINITA COME LA SEQUENZA IN CUI OGNI NUMERO È DATO DALLA SOMMA DEI DUE NUMERI PRECEDENTI.</a:t>
            </a:r>
            <a:br>
              <a:rPr lang="it-IT" sz="1800" dirty="0"/>
            </a:br>
            <a:r>
              <a:rPr lang="it-IT" sz="1800" dirty="0"/>
              <a:t>I VALORI DI PARTENZA SONO 0 E 1; </a:t>
            </a:r>
            <a:br>
              <a:rPr lang="it-IT" sz="1800" dirty="0"/>
            </a:br>
            <a:r>
              <a:rPr lang="it-IT" sz="1800" dirty="0"/>
              <a:t>PER DEFINIZIONE, FIB(0) = 1.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dirty="0"/>
              <a:t>TEMPO: 30 MINUTI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A3D2AA9-C079-46A2-6C0F-B688809BC6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078894"/>
            <a:ext cx="4700588" cy="2114675"/>
          </a:xfrm>
          <a:prstGeom prst="rect">
            <a:avLst/>
          </a:prstGeom>
        </p:spPr>
      </p:pic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0BA039BC-000B-795E-2020-7F171500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75511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7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ESERCIZIO</a:t>
            </a:r>
          </a:p>
          <a:p>
            <a:pPr marL="0" indent="0">
              <a:buNone/>
            </a:pPr>
            <a:r>
              <a:rPr lang="it-IT" dirty="0"/>
              <a:t>SCRIVERE UNO SCRIPT CHE, DATO UN NUMERO </a:t>
            </a:r>
            <a:r>
              <a:rPr lang="it-IT" dirty="0" err="1"/>
              <a:t>n</a:t>
            </a:r>
            <a:r>
              <a:rPr lang="it-IT" dirty="0"/>
              <a:t> IN INPUT, </a:t>
            </a:r>
            <a:br>
              <a:rPr lang="it-IT" dirty="0"/>
            </a:br>
            <a:r>
              <a:rPr lang="it-IT" dirty="0"/>
              <a:t>RESTITUISCA I NUMERI PRIMI FINO A n. </a:t>
            </a:r>
            <a:br>
              <a:rPr lang="it-IT" dirty="0"/>
            </a:br>
            <a:r>
              <a:rPr lang="it-IT" dirty="0"/>
              <a:t>SE </a:t>
            </a:r>
            <a:r>
              <a:rPr lang="it-IT" dirty="0" err="1"/>
              <a:t>n</a:t>
            </a:r>
            <a:r>
              <a:rPr lang="it-IT" dirty="0"/>
              <a:t> È NEGATIVO, INVERTIRE IL SEGNO.</a:t>
            </a:r>
          </a:p>
          <a:p>
            <a:pPr marL="0" indent="0">
              <a:buNone/>
            </a:pPr>
            <a:r>
              <a:rPr lang="it-IT" dirty="0"/>
              <a:t>SUGGERIMENTI: </a:t>
            </a:r>
          </a:p>
          <a:p>
            <a:pPr lvl="1"/>
            <a:r>
              <a:rPr lang="it-IT" dirty="0"/>
              <a:t>UTILIZZARE DUE «for» INNESTATI, UNO PER CICLARE DA 1 A </a:t>
            </a:r>
            <a:r>
              <a:rPr lang="it-IT" dirty="0" err="1"/>
              <a:t>n</a:t>
            </a:r>
            <a:r>
              <a:rPr lang="it-IT" dirty="0"/>
              <a:t> E UNO PER TROVARE I DIVISORI;</a:t>
            </a:r>
          </a:p>
          <a:p>
            <a:pPr lvl="1"/>
            <a:r>
              <a:rPr lang="it-IT" dirty="0"/>
              <a:t>USARE UNA LABEL SUL CICLO ESTERNO E USARE «continue» PER INTERROMPERE IL CICLO SE IL NUMERO NON È DIVISORE.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TEMPO: 45 MINUTI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475693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- 1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 LIVELLO DI PROGRAMMAZIONE STRUTTURATA, UNA «FUNZIONE» È UN ESEMPIO DI SUBROUTINE, OVVERO UN «SOTTOPROGRAMMA» CHE PUÒ ESSERE RICHIAMATO DA CODICE ESTERNO ALLA FUNZIONE.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UNA FUNZIONE È COSTITUITA DA UNA SEQUENZA DI STATEMENTS DETTA «FUNCTION BODY»; </a:t>
            </a:r>
            <a:br>
              <a:rPr lang="it-IT" dirty="0"/>
            </a:br>
            <a:r>
              <a:rPr lang="it-IT" dirty="0"/>
              <a:t>PUÒ ACCETTARE PARAMETRI IN INPUT E PUÒ RESTITUIRE UN VALORE IN OUTPUT TRAMITE LA KEYWORD «</a:t>
            </a:r>
            <a:r>
              <a:rPr lang="it-IT" dirty="0" err="1"/>
              <a:t>return</a:t>
            </a:r>
            <a:r>
              <a:rPr lang="it-IT" dirty="0"/>
              <a:t>».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IN JAVASCRIPT LE FUNZIONI SONO «FIRST-CLASS CITIZENS».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2728626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87D0E7-5BF2-F923-2F61-54AC71A59D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PRIMA DI ESSERE RICHIAMATA, UNA FUNZIONE VA DEFINITA. </a:t>
            </a:r>
            <a:br>
              <a:rPr lang="it-IT" dirty="0"/>
            </a:br>
            <a:r>
              <a:rPr lang="it-IT" dirty="0"/>
              <a:t>SI UTILIZZA, IN ORDINE:</a:t>
            </a:r>
          </a:p>
          <a:p>
            <a:pPr lvl="1"/>
            <a:r>
              <a:rPr lang="it-IT" dirty="0"/>
              <a:t>LA KEYWORD «</a:t>
            </a:r>
            <a:r>
              <a:rPr lang="it-IT" dirty="0" err="1"/>
              <a:t>function</a:t>
            </a:r>
            <a:r>
              <a:rPr lang="it-IT" dirty="0"/>
              <a:t>» CON IL NOME DELLA FUNZIONE;</a:t>
            </a:r>
          </a:p>
          <a:p>
            <a:pPr lvl="1"/>
            <a:r>
              <a:rPr lang="it-IT" dirty="0"/>
              <a:t>UNA LISTA DI PARAMETRI (OPZIONALI) SEPARATI DA VIRGOLE E RACCHIUSE TRA ();</a:t>
            </a:r>
          </a:p>
          <a:p>
            <a:pPr lvl="1"/>
            <a:r>
              <a:rPr lang="it-IT" dirty="0"/>
              <a:t>GLI STATEMENTS RACCHIUSI TRA {}.</a:t>
            </a:r>
          </a:p>
          <a:p>
            <a:pPr marL="0" indent="0">
              <a:buNone/>
            </a:pPr>
            <a:r>
              <a:rPr lang="it-IT" dirty="0"/>
              <a:t>PER RICHIAMARE LA FUNZIONE SI USA IL NOME SEGUITO DA () CON EVENTUALI ARGOMENTI.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20D795C-0B10-77BE-1815-FE107C311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91236"/>
            <a:ext cx="4700588" cy="2889991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27495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3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5A5DE-C9F1-EEC1-5BBA-2C1AA677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ALCUNE INFORMAZIONI IMPORTANTI:</a:t>
            </a:r>
          </a:p>
          <a:p>
            <a:r>
              <a:rPr lang="it-IT" dirty="0"/>
              <a:t>I NOMI DELLE FUNZIONI SONO SEMPRE IN CAMEL-CASE; UNA FUNZIONE SENZA NOME È DETTA «ANONIMA»;</a:t>
            </a:r>
          </a:p>
          <a:p>
            <a:r>
              <a:rPr lang="it-IT" dirty="0"/>
              <a:t>I PARAMETRI IN INPUT SONO PASSATI </a:t>
            </a:r>
            <a:r>
              <a:rPr lang="it-IT" i="1" dirty="0"/>
              <a:t>«BY VALUE»</a:t>
            </a:r>
            <a:r>
              <a:rPr lang="it-IT" dirty="0"/>
              <a:t>, QUINDI SE SI RIASSEGNA UN VALORE IL CAMBIAMENTO NON SI PROPAGA ALL’ESTERNO DELLA FUNZIONE.</a:t>
            </a:r>
            <a:br>
              <a:rPr lang="it-IT" dirty="0"/>
            </a:br>
            <a:r>
              <a:rPr lang="it-IT" dirty="0"/>
              <a:t>GLI OGGETTI / ARRAY INVECE SONO PASSATI </a:t>
            </a:r>
            <a:r>
              <a:rPr lang="it-IT" i="1" dirty="0"/>
              <a:t>«BY SHARING»</a:t>
            </a:r>
            <a:r>
              <a:rPr lang="it-IT" dirty="0"/>
              <a:t>, QUINDI MUTANDO UNA PROPERTY / UN ELEMENTO, QUESTO CAMBIA ANCHE ALL’ESTERNO DELLA FUNZIONE.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A9B577B-C905-4083-19F7-356D4F7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92583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UNA FUNZIONE PUÒ RESTITUIRE UN VALORE IN OUTPUT UTILIZZANDO LA KEYWORD «</a:t>
            </a:r>
            <a:r>
              <a:rPr lang="it-IT" dirty="0" err="1"/>
              <a:t>return</a:t>
            </a:r>
            <a:r>
              <a:rPr lang="it-IT" dirty="0"/>
              <a:t>»; SE NON C’È IL VALORE RESTITUITO È «</a:t>
            </a:r>
            <a:r>
              <a:rPr lang="it-IT" dirty="0" err="1"/>
              <a:t>undefined</a:t>
            </a:r>
            <a:r>
              <a:rPr lang="it-IT" dirty="0"/>
              <a:t>»;</a:t>
            </a:r>
          </a:p>
          <a:p>
            <a:r>
              <a:rPr lang="it-IT" dirty="0"/>
              <a:t>IL «</a:t>
            </a:r>
            <a:r>
              <a:rPr lang="it-IT" dirty="0" err="1"/>
              <a:t>return</a:t>
            </a:r>
            <a:r>
              <a:rPr lang="it-IT" dirty="0"/>
              <a:t>» SI PUÒ UTILIZZARE PER USCIRE DALLA FUNZIONE;</a:t>
            </a:r>
          </a:p>
          <a:p>
            <a:r>
              <a:rPr lang="it-IT" dirty="0"/>
              <a:t>PER RESTITUIRE PIÙ VALORI SI POSSONO USARE GLI ARRAY O GLI OGGETTI;</a:t>
            </a:r>
          </a:p>
          <a:p>
            <a:r>
              <a:rPr lang="it-IT" dirty="0"/>
              <a:t>UNA FUNZIONE PUÒ ESSERE RICHIAMATA ALL’INTERNO DEL SUO «FUNCTION BODY» (FUNZIONE RICORSIVA);</a:t>
            </a:r>
          </a:p>
          <a:p>
            <a:r>
              <a:rPr lang="it-IT" dirty="0"/>
              <a:t>IL PROTOTIPO DELLE FUNZIONI È L’OGGETTO «</a:t>
            </a:r>
            <a:r>
              <a:rPr lang="it-IT" dirty="0" err="1"/>
              <a:t>Function</a:t>
            </a:r>
            <a:r>
              <a:rPr lang="it-IT" dirty="0"/>
              <a:t>».</a:t>
            </a:r>
          </a:p>
          <a:p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48441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5</a:t>
            </a:r>
          </a:p>
        </p:txBody>
      </p:sp>
      <p:pic>
        <p:nvPicPr>
          <p:cNvPr id="18" name="Segnaposto contenuto 11">
            <a:extLst>
              <a:ext uri="{FF2B5EF4-FFF2-40B4-BE49-F238E27FC236}">
                <a16:creationId xmlns:a16="http://schemas.microsoft.com/office/drawing/2014/main" id="{631C24E5-C05F-1ABE-386B-76D1BDE1C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1616" y="2336800"/>
            <a:ext cx="3836255" cy="3598863"/>
          </a:xfrm>
          <a:prstGeom prst="rect">
            <a:avLst/>
          </a:prstGeom>
        </p:spPr>
      </p:pic>
      <p:pic>
        <p:nvPicPr>
          <p:cNvPr id="22" name="Segnaposto contenuto 12">
            <a:extLst>
              <a:ext uri="{FF2B5EF4-FFF2-40B4-BE49-F238E27FC236}">
                <a16:creationId xmlns:a16="http://schemas.microsoft.com/office/drawing/2014/main" id="{8BFA74C2-FBC1-0660-EB9D-0ED73FB8CD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05383" y="2336800"/>
            <a:ext cx="4678521" cy="3598863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5712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59492-8991-B29C-53FD-44FAB89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- 2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F8DEE-C056-EDEB-4896-D3167D1D8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PERCHÉ JAVASCRIPT?</a:t>
            </a:r>
            <a:br>
              <a:rPr lang="it-IT" dirty="0"/>
            </a:br>
            <a:endParaRPr lang="it-IT" dirty="0"/>
          </a:p>
          <a:p>
            <a:pPr lvl="1"/>
            <a:r>
              <a:rPr lang="it-IT" dirty="0"/>
              <a:t>PERFETTAMENTE INTEGRATO CON HTML/CSS</a:t>
            </a:r>
          </a:p>
          <a:p>
            <a:pPr lvl="1"/>
            <a:r>
              <a:rPr lang="it-IT" i="1" dirty="0"/>
              <a:t>«DOING SIMPLE THINGS SIMPLY»</a:t>
            </a:r>
          </a:p>
          <a:p>
            <a:pPr lvl="1"/>
            <a:r>
              <a:rPr lang="it-IT" dirty="0"/>
              <a:t>SUPPORTATO DA TUTTI I BROWSER E ABILITATO PER DEFAULT</a:t>
            </a:r>
          </a:p>
          <a:p>
            <a:pPr lvl="1"/>
            <a:r>
              <a:rPr lang="it-IT" dirty="0"/>
              <a:t>PUÒ ESSERE ESEGUITO SU ANCHE SU SERVER (NODE.JS)</a:t>
            </a:r>
          </a:p>
        </p:txBody>
      </p:sp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82314C0C-7630-2ECF-6CDF-2C2A3C0A93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644" y="2993231"/>
            <a:ext cx="3048000" cy="2286000"/>
          </a:xfrm>
        </p:spPr>
      </p:pic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3BE0E899-4721-58D5-0292-30F61EEA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30216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6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UNA FUNZIONE PUÒ DICHIARARE VARIABILI NEL SUO «FUNCTION BODY»; ESSE PERÒ SARANNO VISIBILI SOLO ALL’INTERNO DELLA FUNZIONE STESSA.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 UNA VARIABILE INTERNA HA LO STESSO NOME DI UNA ESTERNA, PREVALE L’INTERNA («SHADOWING»).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80E298C2-516D-FE97-EFDC-2BDD90F00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643217"/>
            <a:ext cx="4700588" cy="2986029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76963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7 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UNA FUNZIONE CHE NECESSITA DI PARAMETRI PUÒ ESSERE ANCHE RICHIAMATA SENZA DI ESSI: </a:t>
            </a:r>
            <a:br>
              <a:rPr lang="it-IT" dirty="0"/>
            </a:br>
            <a:r>
              <a:rPr lang="it-IT" dirty="0"/>
              <a:t>IN TAL CASO, ESSI AVRANNO VALORE «</a:t>
            </a:r>
            <a:r>
              <a:rPr lang="it-IT" dirty="0" err="1"/>
              <a:t>undefined</a:t>
            </a:r>
            <a:r>
              <a:rPr lang="it-IT" dirty="0"/>
              <a:t>» </a:t>
            </a:r>
            <a:br>
              <a:rPr lang="it-IT" dirty="0"/>
            </a:br>
            <a:r>
              <a:rPr lang="it-IT" dirty="0"/>
              <a:t>(NB: GESTIRE L’ERRORE!).</a:t>
            </a:r>
          </a:p>
          <a:p>
            <a:pPr marL="0" indent="0">
              <a:buNone/>
            </a:pPr>
            <a:r>
              <a:rPr lang="it-IT" dirty="0"/>
              <a:t>È POSSIBILE DEFINIRE UN VALORE DI DEFAULT USANDO L’OPERATORE «=».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0BA3912-F1A3-2D0D-5F87-C28340374D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942697"/>
            <a:ext cx="4700588" cy="2387069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45622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8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BEST PRACTICES:</a:t>
            </a:r>
          </a:p>
          <a:p>
            <a:r>
              <a:rPr lang="it-IT" dirty="0"/>
              <a:t>UNA FUNZIONE DOVREBBE SVOLGERE SOLO UN’AZIONE. </a:t>
            </a:r>
            <a:br>
              <a:rPr lang="it-IT" dirty="0"/>
            </a:br>
            <a:r>
              <a:rPr lang="it-IT" dirty="0"/>
              <a:t>UNA FUNZIONE CHE ESEGUE TANTE AZIONI ANDREBBE DIVISA IN PIÙ FUNZIONI SPECIFICHE PER CIASCUNA AZIONE (NON SEMPRE È POSSIBILE).</a:t>
            </a:r>
          </a:p>
          <a:p>
            <a:r>
              <a:rPr lang="it-IT" dirty="0"/>
              <a:t>UNA FUNZIONE DOVREBBE AVERE UN NOME CORTO E SIGNIFICATIVO CHE SI RIFERISCE ALL’AZIONE CHE LA FUNZIONE SVOLGE. </a:t>
            </a:r>
            <a:br>
              <a:rPr lang="it-IT" dirty="0"/>
            </a:br>
            <a:r>
              <a:rPr lang="it-IT" dirty="0"/>
              <a:t>È SUGGERITO USARE PREFISSI: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calc</a:t>
            </a:r>
            <a:r>
              <a:rPr lang="it-IT" dirty="0"/>
              <a:t>…» SE LA FUNZIONE SVOLGE UN CALCOLO;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get</a:t>
            </a:r>
            <a:r>
              <a:rPr lang="it-IT" dirty="0"/>
              <a:t>…» / «set…» SE LA FUNZIONE RITORNA O ASSEGNA UN VALORE;</a:t>
            </a:r>
          </a:p>
          <a:p>
            <a:pPr lvl="1"/>
            <a:r>
              <a:rPr lang="it-IT" dirty="0"/>
              <a:t>«create…» SE LA FUNZIONE GENERA QUALCOSA;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0167983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9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464E0F8F-A23E-A28D-1E24-FC5E317E4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4738" y="2198051"/>
            <a:ext cx="3614737" cy="3740031"/>
          </a:xfrm>
          <a:prstGeom prst="rect">
            <a:avLst/>
          </a:prstGeom>
        </p:spPr>
      </p:pic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8098564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10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ESERCIZI</a:t>
            </a:r>
          </a:p>
          <a:p>
            <a:pPr marL="0" indent="0">
              <a:buNone/>
            </a:pPr>
            <a:r>
              <a:rPr lang="it-IT" dirty="0"/>
              <a:t>RISCRIVERE TUTTI GLI ESERCIZI VISTI FINORA UTILIZZANDO LE FUNZIONI.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TEMPO MASSIMO: 45 – 60 MINUTI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1586394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TUTTE LE FUNZIONI VISTE FINORA SONO STATE SCRITTE IN MODO DICHIARATIVO («FUNCTION DECLARATION»).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ESISTE UN’ALTRA SINTASSI DI CREAZIONE DELLE FUNZIONI CHIAMATA «FUNCTION EXPRESSION», CHE PERMETTE DI CREARE FUNZIONI IN QUALSIASI PUNTO DEL CODICE. LA SINTASSI È: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let</a:t>
            </a:r>
            <a:r>
              <a:rPr lang="it-IT" dirty="0"/>
              <a:t>» / «</a:t>
            </a:r>
            <a:r>
              <a:rPr lang="it-IT" dirty="0" err="1"/>
              <a:t>const</a:t>
            </a:r>
            <a:r>
              <a:rPr lang="it-IT" dirty="0"/>
              <a:t>» SEGUITO DAL NOME DELLA VARIABILE</a:t>
            </a:r>
          </a:p>
          <a:p>
            <a:pPr lvl="1"/>
            <a:r>
              <a:rPr lang="it-IT" dirty="0"/>
              <a:t>SEGNO «=»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function</a:t>
            </a:r>
            <a:r>
              <a:rPr lang="it-IT" dirty="0"/>
              <a:t>» SEGUITO NOME DELLA FUNZIONE</a:t>
            </a:r>
          </a:p>
          <a:p>
            <a:pPr lvl="1"/>
            <a:r>
              <a:rPr lang="it-IT" dirty="0"/>
              <a:t>«()» CON EVENTUALI PARAMETRI</a:t>
            </a:r>
          </a:p>
          <a:p>
            <a:pPr lvl="1"/>
            <a:r>
              <a:rPr lang="it-IT" dirty="0"/>
              <a:t>«FUNCTION BODY» TRA PARENTESI GRAFFE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7369552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NOME DELLA FUNZIONE È UTILE SOLO IN CASO DI RICORSIONE; SE NON È PRESENTE SI PARLA DI »FUNZIONE ANONIMA».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LA «FUNCTION EXPRESSION» È CONVENIENTE QUANDO SI DEVONO PASSARE FUNZIONI COME PARAMETRI DI ALTRE FUNZIONI (ES. ARRAY METHODS).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A5D8AD8-7968-D0F8-23EE-41F58F57C0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11157" y="2336800"/>
            <a:ext cx="4666974" cy="3598863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690290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2122A-D474-79C7-76C0-9832A385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UNA FUNZIONE CREATA TRAMITE «DECLARATION» PUÒ ESSERE RICHIAMATA ANCHE PRIMA DI ESSERE DEFINITA; QUESTO PERCHÉ QUANDO L’ENGINE SI PREPARA PER LANCIARE LO SCRIPT, UNA DELLE PRIME COSE CHE FA È RECUPERARE E CREARE LE FUNZIONI GLOBALI DICHIARATE.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AL CONTRARIO, UNA FUNZIONE CREATA TRAMITE «EXPRESSION» PUÒ ESSERE RICHIAMATA SOLO DOPO CHE È STATA ASSEGNATA, OVVERO SOLO DOPO CHE L’ENGINE RAGGIUNGE LA FUNZIONE.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C1A7F5D-6642-C094-F405-8A28790B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33440877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60C019-0F8D-ECEC-BE4A-F8D4B0B4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UN’ALTRA DIFFERENZA RIGUARDA LO «SCOPE»:</a:t>
            </a:r>
          </a:p>
          <a:p>
            <a:pPr marL="0" indent="0">
              <a:buNone/>
            </a:pPr>
            <a:r>
              <a:rPr lang="it-IT" dirty="0"/>
              <a:t>UNA «FUNCTION DECLARATION» È VISIBILE E RICHIAMABILE SOLO NEL BLOCCO DOVE È DICHIARATA, MENTRE UNA «FUNCTION EXPRESSION» PUÒ ESSERE ASSEGNATA A VARIABILI GLOBALI, OVVERO ESTERNAMENTE AL CONTESTO DELLA FUNZIONE.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r>
              <a:rPr lang="it-IT" dirty="0"/>
              <a:t>IN GENERALE, A MENO DI USI SPECIFICI (ES. CALLBACK), </a:t>
            </a:r>
            <a:br>
              <a:rPr lang="it-IT" dirty="0"/>
            </a:br>
            <a:r>
              <a:rPr lang="it-IT" dirty="0"/>
              <a:t>LA «FUNCTION DECLARATION» È PREFERIBILE.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E5FBADB2-C7DA-78B9-3922-36A794B3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21596465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430A-3143-DAF2-5E7B-655D9C52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– 15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29CDC5C8-D06F-2AC0-C5D1-9BADD1D2D8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1038" y="2841332"/>
            <a:ext cx="4697412" cy="2589798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EF768DE-1ACB-34D0-A644-C60A6614CD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94350" y="3064497"/>
            <a:ext cx="4700588" cy="2143468"/>
          </a:xfrm>
          <a:prstGeom prst="rect">
            <a:avLst/>
          </a:prstGeom>
        </p:spPr>
      </p:pic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BDFAAD33-2576-FE6D-23EF-DDE619B5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10831358" cy="365125"/>
          </a:xfrm>
        </p:spPr>
        <p:txBody>
          <a:bodyPr/>
          <a:lstStyle/>
          <a:p>
            <a:pPr algn="r"/>
            <a:r>
              <a:rPr lang="en-US" dirty="0"/>
              <a:t>INTRODUZIONE A JAVASCRIPT - 05/2024</a:t>
            </a:r>
          </a:p>
        </p:txBody>
      </p:sp>
    </p:spTree>
    <p:extLst>
      <p:ext uri="{BB962C8B-B14F-4D97-AF65-F5344CB8AC3E}">
        <p14:creationId xmlns:p14="http://schemas.microsoft.com/office/powerpoint/2010/main" val="9485555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o">
  <a:themeElements>
    <a:clrScheme name="Personalizzati 2">
      <a:dk1>
        <a:srgbClr val="000000"/>
      </a:dk1>
      <a:lt1>
        <a:srgbClr val="FFFFFF"/>
      </a:lt1>
      <a:dk2>
        <a:srgbClr val="90A8E9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rlino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34294</TotalTime>
  <Words>16684</Words>
  <Application>Microsoft Macintosh PowerPoint</Application>
  <PresentationFormat>Widescreen</PresentationFormat>
  <Paragraphs>1860</Paragraphs>
  <Slides>245</Slides>
  <Notes>199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245</vt:i4>
      </vt:variant>
    </vt:vector>
  </HeadingPairs>
  <TitlesOfParts>
    <vt:vector size="253" baseType="lpstr">
      <vt:lpstr>Aptos</vt:lpstr>
      <vt:lpstr>Arial</vt:lpstr>
      <vt:lpstr>Cambria Math</vt:lpstr>
      <vt:lpstr>system-ui</vt:lpstr>
      <vt:lpstr>Trebuchet MS</vt:lpstr>
      <vt:lpstr>Verdana</vt:lpstr>
      <vt:lpstr>Wingdings</vt:lpstr>
      <vt:lpstr>Berlino</vt:lpstr>
      <vt:lpstr>INTRODUZIONE A JAVASCRIPT</vt:lpstr>
      <vt:lpstr>CHECK-IN</vt:lpstr>
      <vt:lpstr>PROGRAMMA DEL CORSO - 1</vt:lpstr>
      <vt:lpstr>PROGRAMMA DEL CORSO - 2</vt:lpstr>
      <vt:lpstr>PROGRAMMA DEL CORSO - 3</vt:lpstr>
      <vt:lpstr>STRUMENTI - 1</vt:lpstr>
      <vt:lpstr>STRUMENTI - 2</vt:lpstr>
      <vt:lpstr>INTRODUZIONE - 1</vt:lpstr>
      <vt:lpstr>INTRODUZIONE - 2</vt:lpstr>
      <vt:lpstr>INTRODUZIONE - 3</vt:lpstr>
      <vt:lpstr>INTRODUZIONE - 4</vt:lpstr>
      <vt:lpstr>INTRODUZIONE - 5</vt:lpstr>
      <vt:lpstr>CARATTERISTICHE DI JAVASCRIPT - 1</vt:lpstr>
      <vt:lpstr>CARATTERISTICHE DI JAVASCRIPT - 2</vt:lpstr>
      <vt:lpstr>CARATTERISTICHE DI JAVASCRIPT – 2.1</vt:lpstr>
      <vt:lpstr>CARATTERISTICHE DI JAVASCRIPT – 2.2</vt:lpstr>
      <vt:lpstr>CARATTERISTICHE DI JAVASCRIPT – 2.3</vt:lpstr>
      <vt:lpstr>CARATTERISTICHE DI JAVASCRIPT – 2.4</vt:lpstr>
      <vt:lpstr>CARATTERISTICHE DI JAVASCRIPT – 2.5</vt:lpstr>
      <vt:lpstr>CARATTERISTICHE DI JAVASCRIPT – 2.6</vt:lpstr>
      <vt:lpstr>CARATTERISTICHE DI JAVASCRIPT – 2.7</vt:lpstr>
      <vt:lpstr>CARATTERISTICHE DI JAVASCRIPT – 2.8</vt:lpstr>
      <vt:lpstr>CARATTERISTICHE DI JAVASCRIPT – 2.9</vt:lpstr>
      <vt:lpstr>CARATTERISTICHE DI JAVASCRIPT – 2.10</vt:lpstr>
      <vt:lpstr>CARATTERISTICHE DI JAVASCRIPT – 2.11</vt:lpstr>
      <vt:lpstr>CARATTERISTICHE DI JAVASCRIPT – 2.12</vt:lpstr>
      <vt:lpstr>CARATTERISTICHE DI JAVASCRIPT – 2.13</vt:lpstr>
      <vt:lpstr>CARATTERISTICHE DI JAVASCRIPT – 3</vt:lpstr>
      <vt:lpstr>CARATTERISTICHE DI JAVASCRIPT – 3.1</vt:lpstr>
      <vt:lpstr>CARATTERISTICHE DI JAVASCRIPT – 3.2</vt:lpstr>
      <vt:lpstr>CARATTERISTICHE DI JAVASCRIPT – 4</vt:lpstr>
      <vt:lpstr>CARATTERISTICHE DI JAVASCRIPT – 4.1</vt:lpstr>
      <vt:lpstr>CARATTERISTICHE DI JAVASCRIPT – 5</vt:lpstr>
      <vt:lpstr>CARATTERISTICHE DI JAVASCRIPT – 5.1</vt:lpstr>
      <vt:lpstr>CARATTERISTICHE DI JAVASCRIPT – 5.2</vt:lpstr>
      <vt:lpstr>CARATTERISTICHE DI JAVASCRIPT – 6</vt:lpstr>
      <vt:lpstr>CARATTERISTICHE DI JAVASCRIPT – 6.1</vt:lpstr>
      <vt:lpstr>CARATTERISTICHE DI JAVASCRIPT – 6.2</vt:lpstr>
      <vt:lpstr>CARATTERISTICHE DI JAVASCRIPT – 6.3</vt:lpstr>
      <vt:lpstr>CARATTERISTICHE DI JAVASCRIPT – 7</vt:lpstr>
      <vt:lpstr>CARATTERISTICHE DI JAVASCRIPT – 7.1</vt:lpstr>
      <vt:lpstr>JAVASCRIPT NEL BROWSER - 1</vt:lpstr>
      <vt:lpstr>JAVASCRIPT NEL BROWSER – 1.1</vt:lpstr>
      <vt:lpstr>JAVASCRIPT NEL BROWSER – 1.2</vt:lpstr>
      <vt:lpstr>JAVASCRIPT NEL BROWSER – 1.3</vt:lpstr>
      <vt:lpstr>DEBUGGING - 1</vt:lpstr>
      <vt:lpstr>DEBUGGING – 1.1</vt:lpstr>
      <vt:lpstr>STATEMENTS - 1</vt:lpstr>
      <vt:lpstr>VARIABILI – 1</vt:lpstr>
      <vt:lpstr>VARIABILI - 2</vt:lpstr>
      <vt:lpstr>VARIABILI – 3</vt:lpstr>
      <vt:lpstr>VARIABILI – 4</vt:lpstr>
      <vt:lpstr>DATA TYPES - 1</vt:lpstr>
      <vt:lpstr>DATA TYPES - 2</vt:lpstr>
      <vt:lpstr>DATA TYPES – 3</vt:lpstr>
      <vt:lpstr>DATA TYPES – 3.1</vt:lpstr>
      <vt:lpstr>DATA TYPES - 4</vt:lpstr>
      <vt:lpstr>DATA TYPES - 5</vt:lpstr>
      <vt:lpstr>DATA TYPES - 6</vt:lpstr>
      <vt:lpstr>CONVERSIONE - 1</vt:lpstr>
      <vt:lpstr>CONVERSIONE – 2</vt:lpstr>
      <vt:lpstr>CONVERSIONE – 3</vt:lpstr>
      <vt:lpstr>OPERATORI - 1</vt:lpstr>
      <vt:lpstr>OPERATORI – 2</vt:lpstr>
      <vt:lpstr>OPERATORI – 3</vt:lpstr>
      <vt:lpstr>OPERATORI - 4</vt:lpstr>
      <vt:lpstr>OPERATORI - 5</vt:lpstr>
      <vt:lpstr>OPERATORI – 6</vt:lpstr>
      <vt:lpstr>OPERATORI – 7</vt:lpstr>
      <vt:lpstr>CONTROL FLOW - 1</vt:lpstr>
      <vt:lpstr>CONTROL FLOW – 1.1</vt:lpstr>
      <vt:lpstr>CONTROL FLOW – 1.2</vt:lpstr>
      <vt:lpstr>CONTROL FLOW – 1.3</vt:lpstr>
      <vt:lpstr>CONTROL FLOW – 2</vt:lpstr>
      <vt:lpstr>CONTROL FLOW – 2.1</vt:lpstr>
      <vt:lpstr>CONTROL FLOW – 2.2</vt:lpstr>
      <vt:lpstr>CONTROL FLOW – 2.3</vt:lpstr>
      <vt:lpstr>CONTROL FLOW – 2.4</vt:lpstr>
      <vt:lpstr>CONTROL FLOW – 2.5</vt:lpstr>
      <vt:lpstr>CONTROL FLOW – 3</vt:lpstr>
      <vt:lpstr>CONTROL FLOW – 4</vt:lpstr>
      <vt:lpstr>CONTROL FLOW – 5</vt:lpstr>
      <vt:lpstr>CONTROL FLOW – 6</vt:lpstr>
      <vt:lpstr>CONTROL FLOW – 7</vt:lpstr>
      <vt:lpstr>FUNZIONI - 1</vt:lpstr>
      <vt:lpstr>FUNZIONI – 2</vt:lpstr>
      <vt:lpstr>FUNZIONI – 3</vt:lpstr>
      <vt:lpstr>FUNZIONI – 4</vt:lpstr>
      <vt:lpstr>FUNZIONI – 5</vt:lpstr>
      <vt:lpstr>FUNZIONI – 6</vt:lpstr>
      <vt:lpstr>FUNZIONI – 7 </vt:lpstr>
      <vt:lpstr>FUNZIONI – 8</vt:lpstr>
      <vt:lpstr>FUNZIONI – 9</vt:lpstr>
      <vt:lpstr>FUNZIONI – 10</vt:lpstr>
      <vt:lpstr>FUNZIONI – 11</vt:lpstr>
      <vt:lpstr>FUNZIONI – 12</vt:lpstr>
      <vt:lpstr>FUNZIONI – 13</vt:lpstr>
      <vt:lpstr>FUNZIONI – 14</vt:lpstr>
      <vt:lpstr>FUNZIONI – 15</vt:lpstr>
      <vt:lpstr>FUNZIONI – 16</vt:lpstr>
      <vt:lpstr>FUNZIONI – 17</vt:lpstr>
      <vt:lpstr>FUNZIONI – 18</vt:lpstr>
      <vt:lpstr>FUNZIONI – 19</vt:lpstr>
      <vt:lpstr>FUNZIONI – 20</vt:lpstr>
      <vt:lpstr>FUNZIONI – 21</vt:lpstr>
      <vt:lpstr>FUNZIONI – 22</vt:lpstr>
      <vt:lpstr>PROTOTIPO - 1</vt:lpstr>
      <vt:lpstr>PROTOTIPO - 2</vt:lpstr>
      <vt:lpstr>PROTOTIPO - 3</vt:lpstr>
      <vt:lpstr>OGGETTI - 1</vt:lpstr>
      <vt:lpstr>OGGETTI – 2</vt:lpstr>
      <vt:lpstr>OGGETTI – 2.1</vt:lpstr>
      <vt:lpstr>OGGETTI – 3</vt:lpstr>
      <vt:lpstr>OGGETTI – 4</vt:lpstr>
      <vt:lpstr>OGGETTI – 5</vt:lpstr>
      <vt:lpstr>OGGETTI – 6</vt:lpstr>
      <vt:lpstr>OGGETTI – 7</vt:lpstr>
      <vt:lpstr>OGGETTI – 8</vt:lpstr>
      <vt:lpstr>OGGETTI – 9</vt:lpstr>
      <vt:lpstr>OGGETTI – 10</vt:lpstr>
      <vt:lpstr>OGGETTI – 11</vt:lpstr>
      <vt:lpstr>OGGETTI – 12</vt:lpstr>
      <vt:lpstr>OGGETTI – 13</vt:lpstr>
      <vt:lpstr>OGGETTI – 14</vt:lpstr>
      <vt:lpstr>OGGETTI – 15</vt:lpstr>
      <vt:lpstr>OGGETTI – 16</vt:lpstr>
      <vt:lpstr>OGGETTI – 17</vt:lpstr>
      <vt:lpstr>OGGETTI – 18</vt:lpstr>
      <vt:lpstr>ARRAY - 1</vt:lpstr>
      <vt:lpstr>ARRAY – 2</vt:lpstr>
      <vt:lpstr>ARRAY – 3</vt:lpstr>
      <vt:lpstr>ARRAY – 4</vt:lpstr>
      <vt:lpstr>ARRAY – 5</vt:lpstr>
      <vt:lpstr>ARRAY – 6</vt:lpstr>
      <vt:lpstr>ARRAY – 7</vt:lpstr>
      <vt:lpstr>ARRAY – 8</vt:lpstr>
      <vt:lpstr>ARRAY – 9</vt:lpstr>
      <vt:lpstr>ARRAY – 10</vt:lpstr>
      <vt:lpstr>DATE - 1</vt:lpstr>
      <vt:lpstr>DATE – 2</vt:lpstr>
      <vt:lpstr>DATE – 3</vt:lpstr>
      <vt:lpstr>DATE – 4</vt:lpstr>
      <vt:lpstr>DATE – 5</vt:lpstr>
      <vt:lpstr>DATE – 6</vt:lpstr>
      <vt:lpstr>DATE – 7</vt:lpstr>
      <vt:lpstr>DATE – 8</vt:lpstr>
      <vt:lpstr>DATE – 9</vt:lpstr>
      <vt:lpstr>DATE – 9.1</vt:lpstr>
      <vt:lpstr>DATE – 9.2</vt:lpstr>
      <vt:lpstr>DATE – 9.3</vt:lpstr>
      <vt:lpstr>DATE – 10</vt:lpstr>
      <vt:lpstr>DATE – 11</vt:lpstr>
      <vt:lpstr>MAP - 1</vt:lpstr>
      <vt:lpstr>MAP – 2</vt:lpstr>
      <vt:lpstr>MAP – 2.1</vt:lpstr>
      <vt:lpstr>MAP – 2.2</vt:lpstr>
      <vt:lpstr>MAP – 3</vt:lpstr>
      <vt:lpstr>MAP – 4</vt:lpstr>
      <vt:lpstr>MAP – 5</vt:lpstr>
      <vt:lpstr>MAP – 6</vt:lpstr>
      <vt:lpstr>MAP – 7</vt:lpstr>
      <vt:lpstr>MAP – 7.1</vt:lpstr>
      <vt:lpstr>MAP – 8</vt:lpstr>
      <vt:lpstr>SET - 1</vt:lpstr>
      <vt:lpstr>SET – 2</vt:lpstr>
      <vt:lpstr>SET – 3</vt:lpstr>
      <vt:lpstr>SET – 4</vt:lpstr>
      <vt:lpstr>BROWSER - 1</vt:lpstr>
      <vt:lpstr>BROWSER - 2</vt:lpstr>
      <vt:lpstr>BROWSER - 3</vt:lpstr>
      <vt:lpstr>BROWSER - 4</vt:lpstr>
      <vt:lpstr>DOM - 1</vt:lpstr>
      <vt:lpstr>DOM – 2</vt:lpstr>
      <vt:lpstr>DOM – 3</vt:lpstr>
      <vt:lpstr>DOM – 4</vt:lpstr>
      <vt:lpstr>DOM – 5</vt:lpstr>
      <vt:lpstr>DOM – 6</vt:lpstr>
      <vt:lpstr>DOM – 7</vt:lpstr>
      <vt:lpstr>DOM – 8</vt:lpstr>
      <vt:lpstr>DOM – 9</vt:lpstr>
      <vt:lpstr>DOM – 10</vt:lpstr>
      <vt:lpstr>DOM – 11</vt:lpstr>
      <vt:lpstr>DOM – 12</vt:lpstr>
      <vt:lpstr>DOM – 13</vt:lpstr>
      <vt:lpstr>DOM – 14</vt:lpstr>
      <vt:lpstr>DOM – 15</vt:lpstr>
      <vt:lpstr>DOM – 16</vt:lpstr>
      <vt:lpstr>DOM – 17</vt:lpstr>
      <vt:lpstr>DOM – 18</vt:lpstr>
      <vt:lpstr>DOM – 19</vt:lpstr>
      <vt:lpstr>DOM – 20</vt:lpstr>
      <vt:lpstr>DOM – 21</vt:lpstr>
      <vt:lpstr>DOM – 22</vt:lpstr>
      <vt:lpstr>DOM – 23</vt:lpstr>
      <vt:lpstr>DOM – 24</vt:lpstr>
      <vt:lpstr>DOM – 25</vt:lpstr>
      <vt:lpstr>DOM – 26</vt:lpstr>
      <vt:lpstr>DOM – 27</vt:lpstr>
      <vt:lpstr>DOM – 28</vt:lpstr>
      <vt:lpstr>DOM – 29</vt:lpstr>
      <vt:lpstr>DOM – 30</vt:lpstr>
      <vt:lpstr>DOM – 31</vt:lpstr>
      <vt:lpstr>EVENTS - 1</vt:lpstr>
      <vt:lpstr>EVENTS - 2</vt:lpstr>
      <vt:lpstr>EVENTS - 3</vt:lpstr>
      <vt:lpstr>EVENTS – 4</vt:lpstr>
      <vt:lpstr>EVENTS – 5</vt:lpstr>
      <vt:lpstr>EVENTS – 6</vt:lpstr>
      <vt:lpstr>EVENTS – 7</vt:lpstr>
      <vt:lpstr>EVENTS – 8</vt:lpstr>
      <vt:lpstr>EVENTS - 9</vt:lpstr>
      <vt:lpstr>EVENTS – 10</vt:lpstr>
      <vt:lpstr>EVENTS – 11</vt:lpstr>
      <vt:lpstr>EVENTS - 12</vt:lpstr>
      <vt:lpstr>EVENTS – 13</vt:lpstr>
      <vt:lpstr>EVENTS – 14</vt:lpstr>
      <vt:lpstr>EVENTS – 15</vt:lpstr>
      <vt:lpstr>EVENTS – 16</vt:lpstr>
      <vt:lpstr>EVENTS - 17</vt:lpstr>
      <vt:lpstr>EVENTS – 18</vt:lpstr>
      <vt:lpstr>EVENTS – 19</vt:lpstr>
      <vt:lpstr>EVENTS – 20</vt:lpstr>
      <vt:lpstr>EVENTS – 21</vt:lpstr>
      <vt:lpstr>EVENTS – 22</vt:lpstr>
      <vt:lpstr>EVENTS – 23</vt:lpstr>
      <vt:lpstr>EVENTS – 24</vt:lpstr>
      <vt:lpstr>EVENTS – 25</vt:lpstr>
      <vt:lpstr>EVENTS – 20</vt:lpstr>
      <vt:lpstr>EVENTS – 26</vt:lpstr>
      <vt:lpstr>EVENTS - 27</vt:lpstr>
      <vt:lpstr>FORMS - 1</vt:lpstr>
      <vt:lpstr>FORMS - 2</vt:lpstr>
      <vt:lpstr>FORMS - 3</vt:lpstr>
      <vt:lpstr>FORMS - 4</vt:lpstr>
      <vt:lpstr>FORMS – 4.1</vt:lpstr>
      <vt:lpstr>FORMS – 4.2</vt:lpstr>
      <vt:lpstr>FORMS – 5</vt:lpstr>
      <vt:lpstr>FORMS – 6</vt:lpstr>
      <vt:lpstr>FORMS – 7</vt:lpstr>
      <vt:lpstr>FORMS – 8</vt:lpstr>
      <vt:lpstr>FORMS – 9</vt:lpstr>
      <vt:lpstr>FORMS – 10</vt:lpstr>
      <vt:lpstr>FORMS – 11</vt:lpstr>
      <vt:lpstr>FORMS – 12</vt:lpstr>
      <vt:lpstr>FORMS –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 JAVASCRIPT</dc:title>
  <dc:creator>Mininni Davide (IT-PTR-EXT - Extern)</dc:creator>
  <cp:lastModifiedBy>Davide Mininni</cp:lastModifiedBy>
  <cp:revision>190</cp:revision>
  <dcterms:created xsi:type="dcterms:W3CDTF">2024-04-20T08:23:56Z</dcterms:created>
  <dcterms:modified xsi:type="dcterms:W3CDTF">2024-05-20T14:05:08Z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4e68b6-2567-46d2-bcf9-c31e5a51a8b5_Enabled">
    <vt:lpwstr>true</vt:lpwstr>
  </property>
  <property fmtid="{D5CDD505-2E9C-101B-9397-08002B2CF9AE}" pid="3" name="MSIP_Label_024e68b6-2567-46d2-bcf9-c31e5a51a8b5_SetDate">
    <vt:lpwstr>2024-05-07T14:47:51Z</vt:lpwstr>
  </property>
  <property fmtid="{D5CDD505-2E9C-101B-9397-08002B2CF9AE}" pid="4" name="MSIP_Label_024e68b6-2567-46d2-bcf9-c31e5a51a8b5_Method">
    <vt:lpwstr>Privileged</vt:lpwstr>
  </property>
  <property fmtid="{D5CDD505-2E9C-101B-9397-08002B2CF9AE}" pid="5" name="MSIP_Label_024e68b6-2567-46d2-bcf9-c31e5a51a8b5_Name">
    <vt:lpwstr>Internal use</vt:lpwstr>
  </property>
  <property fmtid="{D5CDD505-2E9C-101B-9397-08002B2CF9AE}" pid="6" name="MSIP_Label_024e68b6-2567-46d2-bcf9-c31e5a51a8b5_SiteId">
    <vt:lpwstr>268996b6-3efa-4a68-96a7-1e6166de157a</vt:lpwstr>
  </property>
  <property fmtid="{D5CDD505-2E9C-101B-9397-08002B2CF9AE}" pid="7" name="MSIP_Label_024e68b6-2567-46d2-bcf9-c31e5a51a8b5_ActionId">
    <vt:lpwstr>2f3aa335-ffee-48c3-bd67-b9fc292882bb</vt:lpwstr>
  </property>
  <property fmtid="{D5CDD505-2E9C-101B-9397-08002B2CF9AE}" pid="8" name="MSIP_Label_024e68b6-2567-46d2-bcf9-c31e5a51a8b5_ContentBits">
    <vt:lpwstr>0</vt:lpwstr>
  </property>
</Properties>
</file>